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7"/>
  </p:notesMasterIdLst>
  <p:sldIdLst>
    <p:sldId id="257" r:id="rId2"/>
    <p:sldId id="256" r:id="rId3"/>
    <p:sldId id="258" r:id="rId4"/>
    <p:sldId id="265" r:id="rId5"/>
    <p:sldId id="294" r:id="rId6"/>
    <p:sldId id="295" r:id="rId7"/>
    <p:sldId id="296" r:id="rId8"/>
    <p:sldId id="260" r:id="rId9"/>
    <p:sldId id="266" r:id="rId10"/>
    <p:sldId id="308" r:id="rId11"/>
    <p:sldId id="311" r:id="rId12"/>
    <p:sldId id="310" r:id="rId13"/>
    <p:sldId id="313" r:id="rId14"/>
    <p:sldId id="312" r:id="rId15"/>
    <p:sldId id="297" r:id="rId16"/>
    <p:sldId id="262" r:id="rId17"/>
    <p:sldId id="263" r:id="rId18"/>
    <p:sldId id="264" r:id="rId19"/>
    <p:sldId id="261" r:id="rId20"/>
    <p:sldId id="259" r:id="rId21"/>
    <p:sldId id="298" r:id="rId22"/>
    <p:sldId id="267" r:id="rId23"/>
    <p:sldId id="268" r:id="rId24"/>
    <p:sldId id="269" r:id="rId25"/>
    <p:sldId id="270" r:id="rId26"/>
    <p:sldId id="271" r:id="rId27"/>
    <p:sldId id="272" r:id="rId28"/>
    <p:sldId id="273" r:id="rId29"/>
    <p:sldId id="274" r:id="rId30"/>
    <p:sldId id="275" r:id="rId31"/>
    <p:sldId id="276" r:id="rId32"/>
    <p:sldId id="277" r:id="rId33"/>
    <p:sldId id="278" r:id="rId34"/>
    <p:sldId id="279" r:id="rId35"/>
    <p:sldId id="280" r:id="rId36"/>
    <p:sldId id="281" r:id="rId37"/>
    <p:sldId id="282" r:id="rId38"/>
    <p:sldId id="283" r:id="rId39"/>
    <p:sldId id="284" r:id="rId40"/>
    <p:sldId id="285" r:id="rId41"/>
    <p:sldId id="286" r:id="rId42"/>
    <p:sldId id="287" r:id="rId43"/>
    <p:sldId id="288" r:id="rId44"/>
    <p:sldId id="289" r:id="rId45"/>
    <p:sldId id="290" r:id="rId46"/>
    <p:sldId id="291" r:id="rId47"/>
    <p:sldId id="292" r:id="rId48"/>
    <p:sldId id="293" r:id="rId49"/>
    <p:sldId id="299" r:id="rId50"/>
    <p:sldId id="300" r:id="rId51"/>
    <p:sldId id="301" r:id="rId52"/>
    <p:sldId id="302" r:id="rId53"/>
    <p:sldId id="303" r:id="rId54"/>
    <p:sldId id="304" r:id="rId55"/>
    <p:sldId id="305"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FA4A42-6875-4B7D-BAD8-F1B7B4006D7A}" v="66" dt="2019-09-11T10:00:53.5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93" d="100"/>
          <a:sy n="93" d="100"/>
        </p:scale>
        <p:origin x="1166"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66" Type="http://schemas.openxmlformats.org/officeDocument/2006/relationships/customXml" Target="../customXml/item3.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ustomXml" Target="../customXml/item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65"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er Widen" userId="a5935c967f2dfd7b" providerId="LiveId" clId="{66DEAC1C-8CC0-48DA-8250-2674DA438CD2}"/>
    <pc:docChg chg="modSld">
      <pc:chgData name="Pher Widen" userId="a5935c967f2dfd7b" providerId="LiveId" clId="{66DEAC1C-8CC0-48DA-8250-2674DA438CD2}" dt="2019-08-24T21:52:25.141" v="3" actId="20577"/>
      <pc:docMkLst>
        <pc:docMk/>
      </pc:docMkLst>
      <pc:sldChg chg="modSp">
        <pc:chgData name="Pher Widen" userId="a5935c967f2dfd7b" providerId="LiveId" clId="{66DEAC1C-8CC0-48DA-8250-2674DA438CD2}" dt="2019-08-24T21:52:25.141" v="3" actId="20577"/>
        <pc:sldMkLst>
          <pc:docMk/>
          <pc:sldMk cId="2755723289" sldId="269"/>
        </pc:sldMkLst>
        <pc:spChg chg="mod">
          <ac:chgData name="Pher Widen" userId="a5935c967f2dfd7b" providerId="LiveId" clId="{66DEAC1C-8CC0-48DA-8250-2674DA438CD2}" dt="2019-08-24T21:52:25.141" v="3" actId="20577"/>
          <ac:spMkLst>
            <pc:docMk/>
            <pc:sldMk cId="2755723289" sldId="269"/>
            <ac:spMk id="6" creationId="{00000000-0000-0000-0000-000000000000}"/>
          </ac:spMkLst>
        </pc:spChg>
      </pc:sldChg>
    </pc:docChg>
  </pc:docChgLst>
  <pc:docChgLst>
    <pc:chgData name="Pher Widen" userId="a5935c967f2dfd7b" providerId="LiveId" clId="{7BC43A73-676B-4288-919D-FD776DFADEE6}"/>
  </pc:docChgLst>
  <pc:docChgLst>
    <pc:chgData name="Pher Widen" userId="a5935c967f2dfd7b" providerId="LiveId" clId="{CE43B43B-AD19-4073-BF6A-B0F8D7F0A3D2}"/>
    <pc:docChg chg="custSel modSld">
      <pc:chgData name="Pher Widen" userId="a5935c967f2dfd7b" providerId="LiveId" clId="{CE43B43B-AD19-4073-BF6A-B0F8D7F0A3D2}" dt="2019-07-29T10:19:42.396" v="65" actId="20577"/>
      <pc:docMkLst>
        <pc:docMk/>
      </pc:docMkLst>
      <pc:sldChg chg="modSp">
        <pc:chgData name="Pher Widen" userId="a5935c967f2dfd7b" providerId="LiveId" clId="{CE43B43B-AD19-4073-BF6A-B0F8D7F0A3D2}" dt="2019-07-18T13:13:12.400" v="18" actId="114"/>
        <pc:sldMkLst>
          <pc:docMk/>
          <pc:sldMk cId="3578009457" sldId="260"/>
        </pc:sldMkLst>
        <pc:spChg chg="mod">
          <ac:chgData name="Pher Widen" userId="a5935c967f2dfd7b" providerId="LiveId" clId="{CE43B43B-AD19-4073-BF6A-B0F8D7F0A3D2}" dt="2019-07-18T13:13:12.400" v="18" actId="114"/>
          <ac:spMkLst>
            <pc:docMk/>
            <pc:sldMk cId="3578009457" sldId="260"/>
            <ac:spMk id="6" creationId="{00000000-0000-0000-0000-000000000000}"/>
          </ac:spMkLst>
        </pc:spChg>
      </pc:sldChg>
      <pc:sldChg chg="modSp">
        <pc:chgData name="Pher Widen" userId="a5935c967f2dfd7b" providerId="LiveId" clId="{CE43B43B-AD19-4073-BF6A-B0F8D7F0A3D2}" dt="2019-07-29T10:17:34.328" v="20" actId="27636"/>
        <pc:sldMkLst>
          <pc:docMk/>
          <pc:sldMk cId="547124443" sldId="280"/>
        </pc:sldMkLst>
        <pc:spChg chg="mod">
          <ac:chgData name="Pher Widen" userId="a5935c967f2dfd7b" providerId="LiveId" clId="{CE43B43B-AD19-4073-BF6A-B0F8D7F0A3D2}" dt="2019-07-29T10:17:34.328" v="20" actId="27636"/>
          <ac:spMkLst>
            <pc:docMk/>
            <pc:sldMk cId="547124443" sldId="280"/>
            <ac:spMk id="6" creationId="{00000000-0000-0000-0000-000000000000}"/>
          </ac:spMkLst>
        </pc:spChg>
      </pc:sldChg>
      <pc:sldChg chg="modSp">
        <pc:chgData name="Pher Widen" userId="a5935c967f2dfd7b" providerId="LiveId" clId="{CE43B43B-AD19-4073-BF6A-B0F8D7F0A3D2}" dt="2019-07-29T10:17:47.002" v="22" actId="27636"/>
        <pc:sldMkLst>
          <pc:docMk/>
          <pc:sldMk cId="963064271" sldId="281"/>
        </pc:sldMkLst>
        <pc:spChg chg="mod">
          <ac:chgData name="Pher Widen" userId="a5935c967f2dfd7b" providerId="LiveId" clId="{CE43B43B-AD19-4073-BF6A-B0F8D7F0A3D2}" dt="2019-07-29T10:17:47.002" v="22" actId="27636"/>
          <ac:spMkLst>
            <pc:docMk/>
            <pc:sldMk cId="963064271" sldId="281"/>
            <ac:spMk id="6" creationId="{00000000-0000-0000-0000-000000000000}"/>
          </ac:spMkLst>
        </pc:spChg>
      </pc:sldChg>
      <pc:sldChg chg="modSp">
        <pc:chgData name="Pher Widen" userId="a5935c967f2dfd7b" providerId="LiveId" clId="{CE43B43B-AD19-4073-BF6A-B0F8D7F0A3D2}" dt="2019-07-29T10:19:42.396" v="65" actId="20577"/>
        <pc:sldMkLst>
          <pc:docMk/>
          <pc:sldMk cId="3007284416" sldId="288"/>
        </pc:sldMkLst>
        <pc:spChg chg="mod">
          <ac:chgData name="Pher Widen" userId="a5935c967f2dfd7b" providerId="LiveId" clId="{CE43B43B-AD19-4073-BF6A-B0F8D7F0A3D2}" dt="2019-07-29T10:19:42.396" v="65" actId="20577"/>
          <ac:spMkLst>
            <pc:docMk/>
            <pc:sldMk cId="3007284416" sldId="288"/>
            <ac:spMk id="6" creationId="{00000000-0000-0000-0000-000000000000}"/>
          </ac:spMkLst>
        </pc:spChg>
      </pc:sldChg>
    </pc:docChg>
  </pc:docChgLst>
  <pc:docChgLst>
    <pc:chgData name="Pher Widen" userId="a5935c967f2dfd7b" providerId="LiveId" clId="{2FFA4A42-6875-4B7D-BAD8-F1B7B4006D7A}"/>
    <pc:docChg chg="custSel modSld">
      <pc:chgData name="Pher Widen" userId="a5935c967f2dfd7b" providerId="LiveId" clId="{2FFA4A42-6875-4B7D-BAD8-F1B7B4006D7A}" dt="2019-09-11T10:00:53.521" v="68" actId="20577"/>
      <pc:docMkLst>
        <pc:docMk/>
      </pc:docMkLst>
      <pc:sldChg chg="modSp">
        <pc:chgData name="Pher Widen" userId="a5935c967f2dfd7b" providerId="LiveId" clId="{2FFA4A42-6875-4B7D-BAD8-F1B7B4006D7A}" dt="2019-09-11T09:58:56.065" v="35" actId="1076"/>
        <pc:sldMkLst>
          <pc:docMk/>
          <pc:sldMk cId="3578009457" sldId="260"/>
        </pc:sldMkLst>
        <pc:spChg chg="mod">
          <ac:chgData name="Pher Widen" userId="a5935c967f2dfd7b" providerId="LiveId" clId="{2FFA4A42-6875-4B7D-BAD8-F1B7B4006D7A}" dt="2019-09-11T09:58:56.065" v="35" actId="1076"/>
          <ac:spMkLst>
            <pc:docMk/>
            <pc:sldMk cId="3578009457" sldId="260"/>
            <ac:spMk id="2" creationId="{00000000-0000-0000-0000-000000000000}"/>
          </ac:spMkLst>
        </pc:spChg>
        <pc:spChg chg="mod">
          <ac:chgData name="Pher Widen" userId="a5935c967f2dfd7b" providerId="LiveId" clId="{2FFA4A42-6875-4B7D-BAD8-F1B7B4006D7A}" dt="2019-09-11T09:58:43.086" v="34" actId="27636"/>
          <ac:spMkLst>
            <pc:docMk/>
            <pc:sldMk cId="3578009457" sldId="260"/>
            <ac:spMk id="6" creationId="{00000000-0000-0000-0000-000000000000}"/>
          </ac:spMkLst>
        </pc:spChg>
      </pc:sldChg>
      <pc:sldChg chg="modSp">
        <pc:chgData name="Pher Widen" userId="a5935c967f2dfd7b" providerId="LiveId" clId="{2FFA4A42-6875-4B7D-BAD8-F1B7B4006D7A}" dt="2019-09-11T10:00:53.521" v="68" actId="20577"/>
        <pc:sldMkLst>
          <pc:docMk/>
          <pc:sldMk cId="2223885085" sldId="284"/>
        </pc:sldMkLst>
        <pc:spChg chg="mod">
          <ac:chgData name="Pher Widen" userId="a5935c967f2dfd7b" providerId="LiveId" clId="{2FFA4A42-6875-4B7D-BAD8-F1B7B4006D7A}" dt="2019-09-11T10:00:53.521" v="68" actId="20577"/>
          <ac:spMkLst>
            <pc:docMk/>
            <pc:sldMk cId="2223885085" sldId="284"/>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EBFF71-7393-497D-AA22-1647140B6124}" type="datetimeFigureOut">
              <a:rPr lang="sv-SE" smtClean="0"/>
              <a:t>2019-09-11</a:t>
            </a:fld>
            <a:endParaRPr lang="sv-SE" dirty="0"/>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F54475-5114-4190-B8F4-66929BFC7828}" type="slidenum">
              <a:rPr lang="sv-SE" smtClean="0"/>
              <a:t>‹#›</a:t>
            </a:fld>
            <a:endParaRPr lang="sv-SE" dirty="0"/>
          </a:p>
        </p:txBody>
      </p:sp>
    </p:spTree>
    <p:extLst>
      <p:ext uri="{BB962C8B-B14F-4D97-AF65-F5344CB8AC3E}">
        <p14:creationId xmlns:p14="http://schemas.microsoft.com/office/powerpoint/2010/main" val="1536271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F48E5568-F79F-4D7C-ACF6-9CA4EC93D0F7}" type="datetime1">
              <a:rPr lang="sv-SE" smtClean="0"/>
              <a:t>2019-09-11</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906F061B-240F-4877-9B45-4C2EB5F8A1D4}" type="slidenum">
              <a:rPr lang="sv-SE" smtClean="0"/>
              <a:t>‹#›</a:t>
            </a:fld>
            <a:endParaRPr lang="sv-SE" dirty="0"/>
          </a:p>
        </p:txBody>
      </p:sp>
    </p:spTree>
    <p:extLst>
      <p:ext uri="{BB962C8B-B14F-4D97-AF65-F5344CB8AC3E}">
        <p14:creationId xmlns:p14="http://schemas.microsoft.com/office/powerpoint/2010/main" val="743795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DC44A1A2-8A34-4328-A10D-DFB3735342FD}" type="datetime1">
              <a:rPr lang="sv-SE" smtClean="0"/>
              <a:t>2019-09-11</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906F061B-240F-4877-9B45-4C2EB5F8A1D4}" type="slidenum">
              <a:rPr lang="sv-SE" smtClean="0"/>
              <a:t>‹#›</a:t>
            </a:fld>
            <a:endParaRPr lang="sv-SE" dirty="0"/>
          </a:p>
        </p:txBody>
      </p:sp>
    </p:spTree>
    <p:extLst>
      <p:ext uri="{BB962C8B-B14F-4D97-AF65-F5344CB8AC3E}">
        <p14:creationId xmlns:p14="http://schemas.microsoft.com/office/powerpoint/2010/main" val="199928883"/>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DC44A1A2-8A34-4328-A10D-DFB3735342FD}" type="datetime1">
              <a:rPr lang="sv-SE" smtClean="0"/>
              <a:t>2019-09-11</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906F061B-240F-4877-9B45-4C2EB5F8A1D4}" type="slidenum">
              <a:rPr lang="sv-SE" smtClean="0"/>
              <a:t>‹#›</a:t>
            </a:fld>
            <a:endParaRPr lang="sv-SE"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94060584"/>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DC44A1A2-8A34-4328-A10D-DFB3735342FD}" type="datetime1">
              <a:rPr lang="sv-SE" smtClean="0"/>
              <a:t>2019-09-11</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906F061B-240F-4877-9B45-4C2EB5F8A1D4}" type="slidenum">
              <a:rPr lang="sv-SE" smtClean="0"/>
              <a:t>‹#›</a:t>
            </a:fld>
            <a:endParaRPr lang="sv-SE" dirty="0"/>
          </a:p>
        </p:txBody>
      </p:sp>
    </p:spTree>
    <p:extLst>
      <p:ext uri="{BB962C8B-B14F-4D97-AF65-F5344CB8AC3E}">
        <p14:creationId xmlns:p14="http://schemas.microsoft.com/office/powerpoint/2010/main" val="3192704872"/>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DC44A1A2-8A34-4328-A10D-DFB3735342FD}" type="datetime1">
              <a:rPr lang="sv-SE" smtClean="0"/>
              <a:t>2019-09-11</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906F061B-240F-4877-9B45-4C2EB5F8A1D4}" type="slidenum">
              <a:rPr lang="sv-SE" smtClean="0"/>
              <a:t>‹#›</a:t>
            </a:fld>
            <a:endParaRPr lang="sv-SE"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42339289"/>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DC44A1A2-8A34-4328-A10D-DFB3735342FD}" type="datetime1">
              <a:rPr lang="sv-SE" smtClean="0"/>
              <a:t>2019-09-11</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906F061B-240F-4877-9B45-4C2EB5F8A1D4}" type="slidenum">
              <a:rPr lang="sv-SE" smtClean="0"/>
              <a:t>‹#›</a:t>
            </a:fld>
            <a:endParaRPr lang="sv-SE" dirty="0"/>
          </a:p>
        </p:txBody>
      </p:sp>
    </p:spTree>
    <p:extLst>
      <p:ext uri="{BB962C8B-B14F-4D97-AF65-F5344CB8AC3E}">
        <p14:creationId xmlns:p14="http://schemas.microsoft.com/office/powerpoint/2010/main" val="1078447128"/>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ABA809E0-95CA-4C42-9159-4B97313E118F}" type="datetime1">
              <a:rPr lang="sv-SE" smtClean="0"/>
              <a:t>2019-09-11</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906F061B-240F-4877-9B45-4C2EB5F8A1D4}" type="slidenum">
              <a:rPr lang="sv-SE" smtClean="0"/>
              <a:t>‹#›</a:t>
            </a:fld>
            <a:endParaRPr lang="sv-SE" dirty="0"/>
          </a:p>
        </p:txBody>
      </p:sp>
    </p:spTree>
    <p:extLst>
      <p:ext uri="{BB962C8B-B14F-4D97-AF65-F5344CB8AC3E}">
        <p14:creationId xmlns:p14="http://schemas.microsoft.com/office/powerpoint/2010/main" val="3780553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731BC945-E15E-475A-8919-43C85EA8DC1F}" type="datetime1">
              <a:rPr lang="sv-SE" smtClean="0"/>
              <a:t>2019-09-11</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906F061B-240F-4877-9B45-4C2EB5F8A1D4}" type="slidenum">
              <a:rPr lang="sv-SE" smtClean="0"/>
              <a:t>‹#›</a:t>
            </a:fld>
            <a:endParaRPr lang="sv-SE" dirty="0"/>
          </a:p>
        </p:txBody>
      </p:sp>
    </p:spTree>
    <p:extLst>
      <p:ext uri="{BB962C8B-B14F-4D97-AF65-F5344CB8AC3E}">
        <p14:creationId xmlns:p14="http://schemas.microsoft.com/office/powerpoint/2010/main" val="590311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C816589-62BD-44B5-A77F-E1BCEF2A925F}" type="datetime1">
              <a:rPr lang="sv-SE" smtClean="0"/>
              <a:t>2019-09-11</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906F061B-240F-4877-9B45-4C2EB5F8A1D4}" type="slidenum">
              <a:rPr lang="sv-SE" smtClean="0"/>
              <a:t>‹#›</a:t>
            </a:fld>
            <a:endParaRPr lang="sv-SE" dirty="0"/>
          </a:p>
        </p:txBody>
      </p:sp>
    </p:spTree>
    <p:extLst>
      <p:ext uri="{BB962C8B-B14F-4D97-AF65-F5344CB8AC3E}">
        <p14:creationId xmlns:p14="http://schemas.microsoft.com/office/powerpoint/2010/main" val="444345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80C81EF-4627-4DA8-BA1A-F4FBF255C389}" type="datetime1">
              <a:rPr lang="sv-SE" smtClean="0"/>
              <a:t>2019-09-11</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906F061B-240F-4877-9B45-4C2EB5F8A1D4}" type="slidenum">
              <a:rPr lang="sv-SE" smtClean="0"/>
              <a:t>‹#›</a:t>
            </a:fld>
            <a:endParaRPr lang="sv-SE" dirty="0"/>
          </a:p>
        </p:txBody>
      </p:sp>
    </p:spTree>
    <p:extLst>
      <p:ext uri="{BB962C8B-B14F-4D97-AF65-F5344CB8AC3E}">
        <p14:creationId xmlns:p14="http://schemas.microsoft.com/office/powerpoint/2010/main" val="3591209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DC44A1A2-8A34-4328-A10D-DFB3735342FD}" type="datetime1">
              <a:rPr lang="sv-SE" smtClean="0"/>
              <a:t>2019-09-11</a:t>
            </a:fld>
            <a:endParaRPr lang="sv-SE" dirty="0"/>
          </a:p>
        </p:txBody>
      </p:sp>
      <p:sp>
        <p:nvSpPr>
          <p:cNvPr id="6" name="Footer Placeholder 5"/>
          <p:cNvSpPr>
            <a:spLocks noGrp="1"/>
          </p:cNvSpPr>
          <p:nvPr>
            <p:ph type="ftr" sz="quarter" idx="11"/>
          </p:nvPr>
        </p:nvSpPr>
        <p:spPr/>
        <p:txBody>
          <a:bodyPr/>
          <a:lstStyle/>
          <a:p>
            <a:r>
              <a:rPr lang="sv-SE"/>
              <a:t>prw 2016</a:t>
            </a:r>
            <a:endParaRPr lang="sv-SE" dirty="0"/>
          </a:p>
        </p:txBody>
      </p:sp>
      <p:sp>
        <p:nvSpPr>
          <p:cNvPr id="7" name="Slide Number Placeholder 6"/>
          <p:cNvSpPr>
            <a:spLocks noGrp="1"/>
          </p:cNvSpPr>
          <p:nvPr>
            <p:ph type="sldNum" sz="quarter" idx="12"/>
          </p:nvPr>
        </p:nvSpPr>
        <p:spPr/>
        <p:txBody>
          <a:bodyPr/>
          <a:lstStyle/>
          <a:p>
            <a:fld id="{906F061B-240F-4877-9B45-4C2EB5F8A1D4}" type="slidenum">
              <a:rPr lang="sv-SE" smtClean="0"/>
              <a:t>‹#›</a:t>
            </a:fld>
            <a:endParaRPr lang="sv-SE" dirty="0"/>
          </a:p>
        </p:txBody>
      </p:sp>
    </p:spTree>
    <p:extLst>
      <p:ext uri="{BB962C8B-B14F-4D97-AF65-F5344CB8AC3E}">
        <p14:creationId xmlns:p14="http://schemas.microsoft.com/office/powerpoint/2010/main" val="4222945386"/>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A3F0A621-0024-49BC-9FEF-0680584CE46A}" type="datetime1">
              <a:rPr lang="sv-SE" smtClean="0"/>
              <a:t>2019-09-11</a:t>
            </a:fld>
            <a:endParaRPr lang="sv-SE" dirty="0"/>
          </a:p>
        </p:txBody>
      </p:sp>
      <p:sp>
        <p:nvSpPr>
          <p:cNvPr id="8" name="Footer Placeholder 7"/>
          <p:cNvSpPr>
            <a:spLocks noGrp="1"/>
          </p:cNvSpPr>
          <p:nvPr>
            <p:ph type="ftr" sz="quarter" idx="11"/>
          </p:nvPr>
        </p:nvSpPr>
        <p:spPr/>
        <p:txBody>
          <a:bodyPr/>
          <a:lstStyle/>
          <a:p>
            <a:r>
              <a:rPr lang="sv-SE"/>
              <a:t>prw 2016</a:t>
            </a:r>
            <a:endParaRPr lang="sv-SE" dirty="0"/>
          </a:p>
        </p:txBody>
      </p:sp>
      <p:sp>
        <p:nvSpPr>
          <p:cNvPr id="9" name="Slide Number Placeholder 8"/>
          <p:cNvSpPr>
            <a:spLocks noGrp="1"/>
          </p:cNvSpPr>
          <p:nvPr>
            <p:ph type="sldNum" sz="quarter" idx="12"/>
          </p:nvPr>
        </p:nvSpPr>
        <p:spPr/>
        <p:txBody>
          <a:bodyPr/>
          <a:lstStyle/>
          <a:p>
            <a:fld id="{906F061B-240F-4877-9B45-4C2EB5F8A1D4}" type="slidenum">
              <a:rPr lang="sv-SE" smtClean="0"/>
              <a:t>‹#›</a:t>
            </a:fld>
            <a:endParaRPr lang="sv-SE" dirty="0"/>
          </a:p>
        </p:txBody>
      </p:sp>
    </p:spTree>
    <p:extLst>
      <p:ext uri="{BB962C8B-B14F-4D97-AF65-F5344CB8AC3E}">
        <p14:creationId xmlns:p14="http://schemas.microsoft.com/office/powerpoint/2010/main" val="2561478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97D9EBA9-87AC-45CA-9573-BAE948602648}" type="datetime1">
              <a:rPr lang="sv-SE" smtClean="0"/>
              <a:t>2019-09-11</a:t>
            </a:fld>
            <a:endParaRPr lang="sv-SE" dirty="0"/>
          </a:p>
        </p:txBody>
      </p:sp>
      <p:sp>
        <p:nvSpPr>
          <p:cNvPr id="4" name="Footer Placeholder 3"/>
          <p:cNvSpPr>
            <a:spLocks noGrp="1"/>
          </p:cNvSpPr>
          <p:nvPr>
            <p:ph type="ftr" sz="quarter" idx="11"/>
          </p:nvPr>
        </p:nvSpPr>
        <p:spPr/>
        <p:txBody>
          <a:bodyPr/>
          <a:lstStyle/>
          <a:p>
            <a:r>
              <a:rPr lang="sv-SE"/>
              <a:t>prw 2016</a:t>
            </a:r>
            <a:endParaRPr lang="sv-SE" dirty="0"/>
          </a:p>
        </p:txBody>
      </p:sp>
      <p:sp>
        <p:nvSpPr>
          <p:cNvPr id="5" name="Slide Number Placeholder 4"/>
          <p:cNvSpPr>
            <a:spLocks noGrp="1"/>
          </p:cNvSpPr>
          <p:nvPr>
            <p:ph type="sldNum" sz="quarter" idx="12"/>
          </p:nvPr>
        </p:nvSpPr>
        <p:spPr/>
        <p:txBody>
          <a:bodyPr/>
          <a:lstStyle/>
          <a:p>
            <a:fld id="{906F061B-240F-4877-9B45-4C2EB5F8A1D4}" type="slidenum">
              <a:rPr lang="sv-SE" smtClean="0"/>
              <a:t>‹#›</a:t>
            </a:fld>
            <a:endParaRPr lang="sv-SE" dirty="0"/>
          </a:p>
        </p:txBody>
      </p:sp>
    </p:spTree>
    <p:extLst>
      <p:ext uri="{BB962C8B-B14F-4D97-AF65-F5344CB8AC3E}">
        <p14:creationId xmlns:p14="http://schemas.microsoft.com/office/powerpoint/2010/main" val="3948797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13E813-1C0C-484A-8F84-83CABECAE75E}" type="datetime1">
              <a:rPr lang="sv-SE" smtClean="0"/>
              <a:t>2019-09-11</a:t>
            </a:fld>
            <a:endParaRPr lang="sv-SE" dirty="0"/>
          </a:p>
        </p:txBody>
      </p:sp>
      <p:sp>
        <p:nvSpPr>
          <p:cNvPr id="3" name="Footer Placeholder 2"/>
          <p:cNvSpPr>
            <a:spLocks noGrp="1"/>
          </p:cNvSpPr>
          <p:nvPr>
            <p:ph type="ftr" sz="quarter" idx="11"/>
          </p:nvPr>
        </p:nvSpPr>
        <p:spPr/>
        <p:txBody>
          <a:bodyPr/>
          <a:lstStyle/>
          <a:p>
            <a:r>
              <a:rPr lang="sv-SE"/>
              <a:t>prw 2016</a:t>
            </a:r>
            <a:endParaRPr lang="sv-SE" dirty="0"/>
          </a:p>
        </p:txBody>
      </p:sp>
      <p:sp>
        <p:nvSpPr>
          <p:cNvPr id="4" name="Slide Number Placeholder 3"/>
          <p:cNvSpPr>
            <a:spLocks noGrp="1"/>
          </p:cNvSpPr>
          <p:nvPr>
            <p:ph type="sldNum" sz="quarter" idx="12"/>
          </p:nvPr>
        </p:nvSpPr>
        <p:spPr/>
        <p:txBody>
          <a:bodyPr/>
          <a:lstStyle/>
          <a:p>
            <a:fld id="{906F061B-240F-4877-9B45-4C2EB5F8A1D4}" type="slidenum">
              <a:rPr lang="sv-SE" smtClean="0"/>
              <a:t>‹#›</a:t>
            </a:fld>
            <a:endParaRPr lang="sv-SE" dirty="0"/>
          </a:p>
        </p:txBody>
      </p:sp>
    </p:spTree>
    <p:extLst>
      <p:ext uri="{BB962C8B-B14F-4D97-AF65-F5344CB8AC3E}">
        <p14:creationId xmlns:p14="http://schemas.microsoft.com/office/powerpoint/2010/main" val="4206624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sv-SE"/>
              <a:t>Klicka här för att ändra mall för rubrikformat</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DC44A1A2-8A34-4328-A10D-DFB3735342FD}" type="datetime1">
              <a:rPr lang="sv-SE" smtClean="0"/>
              <a:t>2019-09-11</a:t>
            </a:fld>
            <a:endParaRPr lang="sv-SE" dirty="0"/>
          </a:p>
        </p:txBody>
      </p:sp>
      <p:sp>
        <p:nvSpPr>
          <p:cNvPr id="6" name="Footer Placeholder 5"/>
          <p:cNvSpPr>
            <a:spLocks noGrp="1"/>
          </p:cNvSpPr>
          <p:nvPr>
            <p:ph type="ftr" sz="quarter" idx="11"/>
          </p:nvPr>
        </p:nvSpPr>
        <p:spPr/>
        <p:txBody>
          <a:bodyPr/>
          <a:lstStyle/>
          <a:p>
            <a:r>
              <a:rPr lang="sv-SE"/>
              <a:t>prw 2016</a:t>
            </a:r>
            <a:endParaRPr lang="sv-SE" dirty="0"/>
          </a:p>
        </p:txBody>
      </p:sp>
      <p:sp>
        <p:nvSpPr>
          <p:cNvPr id="7" name="Slide Number Placeholder 6"/>
          <p:cNvSpPr>
            <a:spLocks noGrp="1"/>
          </p:cNvSpPr>
          <p:nvPr>
            <p:ph type="sldNum" sz="quarter" idx="12"/>
          </p:nvPr>
        </p:nvSpPr>
        <p:spPr/>
        <p:txBody>
          <a:bodyPr/>
          <a:lstStyle/>
          <a:p>
            <a:fld id="{906F061B-240F-4877-9B45-4C2EB5F8A1D4}" type="slidenum">
              <a:rPr lang="sv-SE" smtClean="0"/>
              <a:t>‹#›</a:t>
            </a:fld>
            <a:endParaRPr lang="sv-SE" dirty="0"/>
          </a:p>
        </p:txBody>
      </p:sp>
    </p:spTree>
    <p:extLst>
      <p:ext uri="{BB962C8B-B14F-4D97-AF65-F5344CB8AC3E}">
        <p14:creationId xmlns:p14="http://schemas.microsoft.com/office/powerpoint/2010/main" val="2823523092"/>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2BBA1426-77C4-4D2B-BFDB-04BF9AF48B40}" type="datetime1">
              <a:rPr lang="sv-SE" smtClean="0"/>
              <a:t>2019-09-11</a:t>
            </a:fld>
            <a:endParaRPr lang="sv-SE" dirty="0"/>
          </a:p>
        </p:txBody>
      </p:sp>
      <p:sp>
        <p:nvSpPr>
          <p:cNvPr id="6" name="Footer Placeholder 5"/>
          <p:cNvSpPr>
            <a:spLocks noGrp="1"/>
          </p:cNvSpPr>
          <p:nvPr>
            <p:ph type="ftr" sz="quarter" idx="11"/>
          </p:nvPr>
        </p:nvSpPr>
        <p:spPr/>
        <p:txBody>
          <a:bodyPr/>
          <a:lstStyle/>
          <a:p>
            <a:r>
              <a:rPr lang="sv-SE"/>
              <a:t>prw 2016</a:t>
            </a:r>
            <a:endParaRPr lang="sv-SE" dirty="0"/>
          </a:p>
        </p:txBody>
      </p:sp>
      <p:sp>
        <p:nvSpPr>
          <p:cNvPr id="7" name="Slide Number Placeholder 6"/>
          <p:cNvSpPr>
            <a:spLocks noGrp="1"/>
          </p:cNvSpPr>
          <p:nvPr>
            <p:ph type="sldNum" sz="quarter" idx="12"/>
          </p:nvPr>
        </p:nvSpPr>
        <p:spPr/>
        <p:txBody>
          <a:bodyPr/>
          <a:lstStyle/>
          <a:p>
            <a:fld id="{906F061B-240F-4877-9B45-4C2EB5F8A1D4}" type="slidenum">
              <a:rPr lang="sv-SE" smtClean="0"/>
              <a:t>‹#›</a:t>
            </a:fld>
            <a:endParaRPr lang="sv-SE" dirty="0"/>
          </a:p>
        </p:txBody>
      </p:sp>
    </p:spTree>
    <p:extLst>
      <p:ext uri="{BB962C8B-B14F-4D97-AF65-F5344CB8AC3E}">
        <p14:creationId xmlns:p14="http://schemas.microsoft.com/office/powerpoint/2010/main" val="3092599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C44A1A2-8A34-4328-A10D-DFB3735342FD}" type="datetime1">
              <a:rPr lang="sv-SE" smtClean="0"/>
              <a:t>2019-09-11</a:t>
            </a:fld>
            <a:endParaRPr lang="sv-SE"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sv-SE"/>
              <a:t>prw 2016</a:t>
            </a:r>
            <a:endParaRPr lang="sv-SE"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06F061B-240F-4877-9B45-4C2EB5F8A1D4}" type="slidenum">
              <a:rPr lang="sv-SE" smtClean="0"/>
              <a:t>‹#›</a:t>
            </a:fld>
            <a:endParaRPr lang="sv-SE" dirty="0"/>
          </a:p>
        </p:txBody>
      </p:sp>
    </p:spTree>
    <p:extLst>
      <p:ext uri="{BB962C8B-B14F-4D97-AF65-F5344CB8AC3E}">
        <p14:creationId xmlns:p14="http://schemas.microsoft.com/office/powerpoint/2010/main" val="100614405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hf hd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600" b="1" dirty="0"/>
              <a:t>Lagen om anställningsskydd - LAS</a:t>
            </a:r>
            <a:endParaRPr lang="sv-SE" dirty="0"/>
          </a:p>
        </p:txBody>
      </p:sp>
      <p:sp>
        <p:nvSpPr>
          <p:cNvPr id="6" name="Platshållare för innehåll 5"/>
          <p:cNvSpPr>
            <a:spLocks noGrp="1"/>
          </p:cNvSpPr>
          <p:nvPr>
            <p:ph idx="1"/>
          </p:nvPr>
        </p:nvSpPr>
        <p:spPr/>
        <p:txBody>
          <a:bodyPr/>
          <a:lstStyle/>
          <a:p>
            <a:r>
              <a:rPr lang="sv-SE" b="1" dirty="0"/>
              <a:t>LAS</a:t>
            </a:r>
            <a:r>
              <a:rPr lang="sv-SE" dirty="0"/>
              <a:t>, är i Sverige den lag som skyddar arbetstagare vid uppsägningar och avskedanden. Lagen antogs 1982 och ersatte då LAS (1974:12).</a:t>
            </a:r>
          </a:p>
          <a:p>
            <a:r>
              <a:rPr lang="sv-SE" dirty="0"/>
              <a:t>Lagen om anställningsskydd är </a:t>
            </a:r>
            <a:r>
              <a:rPr lang="sv-SE" sz="2800" i="1" dirty="0"/>
              <a:t>semidispositiv</a:t>
            </a:r>
            <a:r>
              <a:rPr lang="sv-SE" i="1" dirty="0"/>
              <a:t> </a:t>
            </a:r>
            <a:r>
              <a:rPr lang="sv-SE" dirty="0"/>
              <a:t>och kan delvis ersättas genom </a:t>
            </a:r>
            <a:r>
              <a:rPr lang="sv-SE" sz="2800" i="1" dirty="0"/>
              <a:t>kollektivavtal</a:t>
            </a:r>
            <a:r>
              <a:rPr lang="sv-SE" dirty="0"/>
              <a:t>. Träffas avtal som ger arbetstagare sämre skydd eller rättigheter än lagen så är det avtalet ogiltigt. </a:t>
            </a:r>
          </a:p>
          <a:p>
            <a:r>
              <a:rPr lang="sv-SE" dirty="0"/>
              <a:t>LAS § 2, 2:a stycket. Ett avtal är ogiltigt i den mån det upphäver eller inskränker arbetstagarnas rättigheter enligt denna lag. </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1</a:t>
            </a:fld>
            <a:endParaRPr lang="sv-SE" dirty="0"/>
          </a:p>
        </p:txBody>
      </p:sp>
    </p:spTree>
    <p:extLst>
      <p:ext uri="{BB962C8B-B14F-4D97-AF65-F5344CB8AC3E}">
        <p14:creationId xmlns:p14="http://schemas.microsoft.com/office/powerpoint/2010/main" val="954101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LAS § 5a</a:t>
            </a:r>
          </a:p>
        </p:txBody>
      </p:sp>
      <p:sp>
        <p:nvSpPr>
          <p:cNvPr id="6" name="Platshållare för innehåll 5"/>
          <p:cNvSpPr>
            <a:spLocks noGrp="1"/>
          </p:cNvSpPr>
          <p:nvPr>
            <p:ph idx="1"/>
          </p:nvPr>
        </p:nvSpPr>
        <p:spPr>
          <a:xfrm>
            <a:off x="301752" y="1527048"/>
            <a:ext cx="8503920" cy="4710264"/>
          </a:xfrm>
        </p:spPr>
        <p:txBody>
          <a:bodyPr>
            <a:normAutofit/>
          </a:bodyPr>
          <a:lstStyle/>
          <a:p>
            <a:r>
              <a:rPr lang="sv-SE" b="1" dirty="0"/>
              <a:t>En kompletterande konverteringsregel för anställningsform LAS § 5a</a:t>
            </a:r>
          </a:p>
          <a:p>
            <a:r>
              <a:rPr lang="sv-SE" dirty="0"/>
              <a:t>I 5 § andra stycket LAS finns konverteringsregeln. Regeln innebär att en ALVA-anställning övergår till en tillsvidareanställning om en arbetstagare haft ALVA-anställning i sammanlagt mer än två år inom en ramperiod på fem år. Motsvarande  finns för anställningar med tidsbegränsningsgrunden (”äkta”) vikariat.</a:t>
            </a:r>
          </a:p>
          <a:p>
            <a:r>
              <a:rPr lang="sv-SE" dirty="0"/>
              <a:t>Det har funnits farhågor om att arbetsgivare genom att bilda kedjor av anställningar med olika tidsbegränsningsgrunder har kunnat sätta konverteringsregeln ur spel. Ändringen i LAS§ 5a har till syfte att motverka detta</a:t>
            </a:r>
          </a:p>
          <a:p>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10</a:t>
            </a:fld>
            <a:endParaRPr lang="sv-SE" dirty="0"/>
          </a:p>
        </p:txBody>
      </p:sp>
    </p:spTree>
    <p:extLst>
      <p:ext uri="{BB962C8B-B14F-4D97-AF65-F5344CB8AC3E}">
        <p14:creationId xmlns:p14="http://schemas.microsoft.com/office/powerpoint/2010/main" val="1306459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LAS § 5a forts…</a:t>
            </a:r>
          </a:p>
        </p:txBody>
      </p:sp>
      <p:sp>
        <p:nvSpPr>
          <p:cNvPr id="6" name="Platshållare för innehåll 5"/>
          <p:cNvSpPr>
            <a:spLocks noGrp="1"/>
          </p:cNvSpPr>
          <p:nvPr>
            <p:ph idx="1"/>
          </p:nvPr>
        </p:nvSpPr>
        <p:spPr>
          <a:xfrm>
            <a:off x="323528" y="1700808"/>
            <a:ext cx="8503920" cy="4572000"/>
          </a:xfrm>
        </p:spPr>
        <p:txBody>
          <a:bodyPr>
            <a:normAutofit/>
          </a:bodyPr>
          <a:lstStyle/>
          <a:p>
            <a:r>
              <a:rPr lang="sv-SE" dirty="0"/>
              <a:t>Notera att den nuvarande konverteringsregeln finns kvar och att det är fråga om en kompletterande regel i § 5a som endast tar sikte på anställningar med stöd av tidsbegränsningsgrunden ALVA.</a:t>
            </a:r>
          </a:p>
          <a:p>
            <a:r>
              <a:rPr lang="sv-SE" dirty="0"/>
              <a:t>Den kompletterande konverteringsregeln innebär att om en arbetstagare som har haft ALVA-anställningar i mer än två år, men att detta skett utöver ramperioden om fem år, så ska anställningen konverteras till en tillsvidareanställning om de tidsbegränsade anställningarna följt på varandra. En kedja av anställningar ska  kunna leda till en tillsvidareanställning.</a:t>
            </a:r>
          </a:p>
          <a:p>
            <a:r>
              <a:rPr lang="sv-SE" dirty="0"/>
              <a:t>Det är bara endast vissa tidsbegränsade anställningar som tas med vid bedömningen av om det bildats en sådan kedja, nämligen tidsbegränsade anställningar med stöd av 5 § 1-3 p LAS, det vill säga ALVA, vikariat och säsongsanställning. </a:t>
            </a:r>
            <a:br>
              <a:rPr lang="sv-SE" dirty="0"/>
            </a:br>
            <a:r>
              <a:rPr lang="sv-SE" dirty="0"/>
              <a:t>En tidsbegränsad anställning med stöd av 5 § 4 p LAS (när arbetstagaren fyllt 67 år), annan författning eller kollektivavtal utgör inte länkar i kedjan.</a:t>
            </a:r>
          </a:p>
          <a:p>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11</a:t>
            </a:fld>
            <a:endParaRPr lang="sv-SE" dirty="0"/>
          </a:p>
        </p:txBody>
      </p:sp>
    </p:spTree>
    <p:extLst>
      <p:ext uri="{BB962C8B-B14F-4D97-AF65-F5344CB8AC3E}">
        <p14:creationId xmlns:p14="http://schemas.microsoft.com/office/powerpoint/2010/main" val="3278979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332656"/>
            <a:ext cx="8534400" cy="758952"/>
          </a:xfrm>
        </p:spPr>
        <p:txBody>
          <a:bodyPr>
            <a:normAutofit fontScale="90000"/>
          </a:bodyPr>
          <a:lstStyle/>
          <a:p>
            <a:r>
              <a:rPr lang="sv-SE" dirty="0"/>
              <a:t>Metod för konvertering av ALVA till tillsvidareanställning enl. LAS § 5a</a:t>
            </a:r>
          </a:p>
        </p:txBody>
      </p:sp>
      <p:sp>
        <p:nvSpPr>
          <p:cNvPr id="6" name="Platshållare för innehåll 5"/>
          <p:cNvSpPr>
            <a:spLocks noGrp="1"/>
          </p:cNvSpPr>
          <p:nvPr>
            <p:ph idx="1"/>
          </p:nvPr>
        </p:nvSpPr>
        <p:spPr>
          <a:xfrm>
            <a:off x="323528" y="1412776"/>
            <a:ext cx="8503920" cy="4968552"/>
          </a:xfrm>
        </p:spPr>
        <p:txBody>
          <a:bodyPr>
            <a:noAutofit/>
          </a:bodyPr>
          <a:lstStyle/>
          <a:p>
            <a:r>
              <a:rPr lang="sv-SE" sz="1800" dirty="0"/>
              <a:t>För ALVA-anställningar kan ni ställa er  följande frågor:</a:t>
            </a:r>
          </a:p>
          <a:p>
            <a:r>
              <a:rPr lang="sv-SE" sz="1800" dirty="0"/>
              <a:t>1. Har arbetstagaren haft anställning med </a:t>
            </a:r>
            <a:r>
              <a:rPr lang="sv-SE" sz="1800" b="1" dirty="0"/>
              <a:t>tidsbegränsningsgrunden ALVA i sammanlagt mer än två år</a:t>
            </a:r>
            <a:r>
              <a:rPr lang="sv-SE" sz="1800" dirty="0"/>
              <a:t>?</a:t>
            </a:r>
            <a:br>
              <a:rPr lang="sv-SE" sz="1800" dirty="0"/>
            </a:br>
            <a:r>
              <a:rPr lang="sv-SE" sz="1800" dirty="0"/>
              <a:t>- Om svaret är </a:t>
            </a:r>
            <a:r>
              <a:rPr lang="sv-SE" sz="1800" b="1" dirty="0"/>
              <a:t>nej</a:t>
            </a:r>
            <a:r>
              <a:rPr lang="sv-SE" sz="1800" dirty="0"/>
              <a:t> aktualiseras </a:t>
            </a:r>
            <a:r>
              <a:rPr lang="sv-SE" sz="1800" b="1" dirty="0"/>
              <a:t>inte konvertering</a:t>
            </a:r>
            <a:r>
              <a:rPr lang="sv-SE" sz="1800" dirty="0"/>
              <a:t>.</a:t>
            </a:r>
            <a:br>
              <a:rPr lang="sv-SE" sz="1800" dirty="0"/>
            </a:br>
            <a:r>
              <a:rPr lang="sv-SE" sz="1800" dirty="0"/>
              <a:t>- Om svaret är </a:t>
            </a:r>
            <a:r>
              <a:rPr lang="sv-SE" sz="1800" b="1" dirty="0"/>
              <a:t>ja </a:t>
            </a:r>
            <a:r>
              <a:rPr lang="sv-SE" sz="1800" dirty="0"/>
              <a:t>behöver man göra en </a:t>
            </a:r>
            <a:r>
              <a:rPr lang="sv-SE" sz="1800" b="1" dirty="0"/>
              <a:t>prövning enligt 2.</a:t>
            </a:r>
          </a:p>
          <a:p>
            <a:r>
              <a:rPr lang="sv-SE" sz="1800" dirty="0"/>
              <a:t>2. Har detta skett inom en </a:t>
            </a:r>
            <a:r>
              <a:rPr lang="sv-SE" sz="1800" b="1" dirty="0"/>
              <a:t>ramperiod inom fem år</a:t>
            </a:r>
            <a:r>
              <a:rPr lang="sv-SE" sz="1800" dirty="0"/>
              <a:t>?</a:t>
            </a:r>
            <a:br>
              <a:rPr lang="sv-SE" sz="1800" dirty="0"/>
            </a:br>
            <a:r>
              <a:rPr lang="sv-SE" sz="1800" dirty="0"/>
              <a:t>- Om svaret är </a:t>
            </a:r>
            <a:r>
              <a:rPr lang="sv-SE" sz="1800" b="1" dirty="0"/>
              <a:t>nej</a:t>
            </a:r>
            <a:r>
              <a:rPr lang="sv-SE" sz="1800" dirty="0"/>
              <a:t> behöver arbetsgivaren göra en </a:t>
            </a:r>
            <a:r>
              <a:rPr lang="sv-SE" sz="1800" b="1" dirty="0"/>
              <a:t>prövning enligt 3</a:t>
            </a:r>
            <a:r>
              <a:rPr lang="sv-SE" sz="1800" dirty="0"/>
              <a:t>.</a:t>
            </a:r>
            <a:br>
              <a:rPr lang="sv-SE" sz="1800" dirty="0"/>
            </a:br>
            <a:r>
              <a:rPr lang="sv-SE" sz="1800" dirty="0"/>
              <a:t>- Om svaret är </a:t>
            </a:r>
            <a:r>
              <a:rPr lang="sv-SE" sz="1800" b="1" dirty="0"/>
              <a:t>ja</a:t>
            </a:r>
            <a:r>
              <a:rPr lang="sv-SE" sz="1800" dirty="0"/>
              <a:t> sker </a:t>
            </a:r>
            <a:r>
              <a:rPr lang="sv-SE" sz="1800" b="1" dirty="0"/>
              <a:t>konvertering</a:t>
            </a:r>
            <a:r>
              <a:rPr lang="sv-SE" sz="1800" dirty="0"/>
              <a:t> enligt  de redan nu </a:t>
            </a:r>
            <a:r>
              <a:rPr lang="sv-SE" sz="1800" b="1" dirty="0"/>
              <a:t>gällande reglerna</a:t>
            </a:r>
            <a:r>
              <a:rPr lang="sv-SE" sz="1800" dirty="0"/>
              <a:t>.</a:t>
            </a:r>
          </a:p>
          <a:p>
            <a:r>
              <a:rPr lang="sv-SE" sz="1800" dirty="0"/>
              <a:t>3. Har arbetstagaren haft </a:t>
            </a:r>
            <a:r>
              <a:rPr lang="sv-SE" sz="1800" b="1" dirty="0"/>
              <a:t>en kedja </a:t>
            </a:r>
            <a:r>
              <a:rPr lang="sv-SE" sz="1800" dirty="0"/>
              <a:t>av tidsbegränsade anställningar (enbart ALVA, vikariat och säsongsanställning får räknas) med en maximal lucka på 6 månader mellan anställningarna.</a:t>
            </a:r>
          </a:p>
          <a:p>
            <a:r>
              <a:rPr lang="sv-SE" sz="1800" dirty="0"/>
              <a:t>- Om svaret är </a:t>
            </a:r>
            <a:r>
              <a:rPr lang="sv-SE" sz="1800" b="1" dirty="0"/>
              <a:t>nej</a:t>
            </a:r>
            <a:r>
              <a:rPr lang="sv-SE" sz="1800" dirty="0"/>
              <a:t> sker </a:t>
            </a:r>
            <a:r>
              <a:rPr lang="sv-SE" sz="1800" b="1" dirty="0"/>
              <a:t>ingen konvertering </a:t>
            </a:r>
            <a:r>
              <a:rPr lang="sv-SE" sz="1800" dirty="0"/>
              <a:t>och någon ytterligare prövning behövs inte.</a:t>
            </a:r>
            <a:br>
              <a:rPr lang="sv-SE" sz="1800" dirty="0"/>
            </a:br>
            <a:r>
              <a:rPr lang="sv-SE" sz="1800" dirty="0"/>
              <a:t>- Om svaret är </a:t>
            </a:r>
            <a:r>
              <a:rPr lang="sv-SE" sz="1800" b="1" dirty="0"/>
              <a:t>ja</a:t>
            </a:r>
            <a:r>
              <a:rPr lang="sv-SE" sz="1800" dirty="0"/>
              <a:t> sker </a:t>
            </a:r>
            <a:r>
              <a:rPr lang="sv-SE" sz="1800" b="1" dirty="0"/>
              <a:t>konvertering</a:t>
            </a:r>
            <a:r>
              <a:rPr lang="sv-SE" sz="1800" dirty="0"/>
              <a:t> till en tillsvidareanställning enligt den nya kompletterande konverteringsregeln i LAS § 5a för ALVA anställningen.</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12</a:t>
            </a:fld>
            <a:endParaRPr lang="sv-SE" dirty="0"/>
          </a:p>
        </p:txBody>
      </p:sp>
    </p:spTree>
    <p:extLst>
      <p:ext uri="{BB962C8B-B14F-4D97-AF65-F5344CB8AC3E}">
        <p14:creationId xmlns:p14="http://schemas.microsoft.com/office/powerpoint/2010/main" val="432425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LAS § 5a</a:t>
            </a:r>
          </a:p>
        </p:txBody>
      </p:sp>
      <p:sp>
        <p:nvSpPr>
          <p:cNvPr id="6" name="Platshållare för innehåll 5"/>
          <p:cNvSpPr>
            <a:spLocks noGrp="1"/>
          </p:cNvSpPr>
          <p:nvPr>
            <p:ph idx="1"/>
          </p:nvPr>
        </p:nvSpPr>
        <p:spPr>
          <a:xfrm>
            <a:off x="301752" y="1527048"/>
            <a:ext cx="8503920" cy="4782272"/>
          </a:xfrm>
        </p:spPr>
        <p:txBody>
          <a:bodyPr>
            <a:normAutofit/>
          </a:bodyPr>
          <a:lstStyle/>
          <a:p>
            <a:r>
              <a:rPr lang="sv-SE" dirty="0"/>
              <a:t>En allmän visstidsanställning övergår till en tillsvidareanställning när en arbetstagare har varit anställd hos arbetsgivaren i allmän visstidsanställning i sammanlagt mer än två år</a:t>
            </a:r>
          </a:p>
          <a:p>
            <a:r>
              <a:rPr lang="sv-SE" dirty="0"/>
              <a:t>1. under en femårsperiod, eller </a:t>
            </a:r>
          </a:p>
          <a:p>
            <a:r>
              <a:rPr lang="sv-SE" dirty="0"/>
              <a:t>2. under en period då arbetstagaren har haft tidsbegränsade anställningar hos arbetsgivaren i form av allmän visstidsanställning, vikariat eller säsongsarbete och anställningarna följt på varandra. </a:t>
            </a:r>
          </a:p>
          <a:p>
            <a:r>
              <a:rPr lang="sv-SE" dirty="0"/>
              <a:t>En anställning har följt på en annan om den tillträtts inom sex månader från den föregående anställningens slutdag. </a:t>
            </a:r>
          </a:p>
          <a:p>
            <a:r>
              <a:rPr lang="sv-SE" dirty="0"/>
              <a:t>Ett vikariat övergår till en tillsvidareanställning när en arbetstagare har varit anställd hos arbetsgivaren i vikariat i sammanlagt mer än två år under en femårsperiod. Lag (2016:248). </a:t>
            </a:r>
          </a:p>
          <a:p>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13</a:t>
            </a:fld>
            <a:endParaRPr lang="sv-SE" dirty="0"/>
          </a:p>
        </p:txBody>
      </p:sp>
    </p:spTree>
    <p:extLst>
      <p:ext uri="{BB962C8B-B14F-4D97-AF65-F5344CB8AC3E}">
        <p14:creationId xmlns:p14="http://schemas.microsoft.com/office/powerpoint/2010/main" val="2775058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Vikariat</a:t>
            </a:r>
          </a:p>
        </p:txBody>
      </p:sp>
      <p:sp>
        <p:nvSpPr>
          <p:cNvPr id="6" name="Platshållare för innehåll 5"/>
          <p:cNvSpPr>
            <a:spLocks noGrp="1"/>
          </p:cNvSpPr>
          <p:nvPr>
            <p:ph idx="1"/>
          </p:nvPr>
        </p:nvSpPr>
        <p:spPr/>
        <p:txBody>
          <a:bodyPr>
            <a:normAutofit fontScale="92500"/>
          </a:bodyPr>
          <a:lstStyle/>
          <a:p>
            <a:r>
              <a:rPr lang="sv-SE" sz="2800" dirty="0"/>
              <a:t>Ändringarna av LAS innebär att samtliga konverteringsregler, även den avseende vikariat, förs samman i en ny bestämmelse, 5 a § LAS. I övrigt berörs vikariat av ändringarna i LAS bara  så att vikariat kan utgöra en länk i kedjan av tidsbegränsade anställningar som medför att den kompletterande konverteringsregeln i § 5a aktualiseras.</a:t>
            </a:r>
          </a:p>
          <a:p>
            <a:endParaRPr lang="sv-SE" sz="2800" dirty="0"/>
          </a:p>
          <a:p>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14</a:t>
            </a:fld>
            <a:endParaRPr lang="sv-SE" dirty="0"/>
          </a:p>
        </p:txBody>
      </p:sp>
    </p:spTree>
    <p:extLst>
      <p:ext uri="{BB962C8B-B14F-4D97-AF65-F5344CB8AC3E}">
        <p14:creationId xmlns:p14="http://schemas.microsoft.com/office/powerpoint/2010/main" val="3155939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”Äkta vikariat”</a:t>
            </a:r>
          </a:p>
        </p:txBody>
      </p:sp>
      <p:sp>
        <p:nvSpPr>
          <p:cNvPr id="6" name="Platshållare för innehåll 5"/>
          <p:cNvSpPr>
            <a:spLocks noGrp="1"/>
          </p:cNvSpPr>
          <p:nvPr>
            <p:ph idx="1"/>
          </p:nvPr>
        </p:nvSpPr>
        <p:spPr/>
        <p:txBody>
          <a:bodyPr/>
          <a:lstStyle/>
          <a:p>
            <a:r>
              <a:rPr lang="sv-SE" dirty="0"/>
              <a:t>För att räknas som ett rättsligt korrekt ”äkta vikariat” krävs att en arbetstagare är fysiskt frånvarande från arbetet av någon anledning och att någon anställts för att utföra hens arbetsuppgifter (som hen har arbetsskyldighet för) under frånvaron.</a:t>
            </a:r>
          </a:p>
          <a:p>
            <a:r>
              <a:rPr lang="sv-SE" dirty="0"/>
              <a:t>Vikariatet upphör när ordinarie arbetstagare återvänder (bör formuleras i anställningsavtalet  genom ex. vis. …..vikarie för NN under hens frånvaro dock längst tom xx-xx eller när ordinarie arbetstagare återkommer till arbetet).</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15</a:t>
            </a:fld>
            <a:endParaRPr lang="sv-SE" dirty="0"/>
          </a:p>
        </p:txBody>
      </p:sp>
    </p:spTree>
    <p:extLst>
      <p:ext uri="{BB962C8B-B14F-4D97-AF65-F5344CB8AC3E}">
        <p14:creationId xmlns:p14="http://schemas.microsoft.com/office/powerpoint/2010/main" val="1798057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Provanställning  LAS § 6</a:t>
            </a:r>
          </a:p>
        </p:txBody>
      </p:sp>
      <p:sp>
        <p:nvSpPr>
          <p:cNvPr id="6" name="Platshållare för innehåll 5"/>
          <p:cNvSpPr>
            <a:spLocks noGrp="1"/>
          </p:cNvSpPr>
          <p:nvPr>
            <p:ph idx="1"/>
          </p:nvPr>
        </p:nvSpPr>
        <p:spPr/>
        <p:txBody>
          <a:bodyPr/>
          <a:lstStyle/>
          <a:p>
            <a:r>
              <a:rPr lang="sv-SE" dirty="0"/>
              <a:t>Det får avtalas om provanställning i högst 6 månader</a:t>
            </a:r>
          </a:p>
          <a:p>
            <a:r>
              <a:rPr lang="sv-SE" dirty="0"/>
              <a:t>Vill någon av parterna att anställningen inte ska fortsätta efter provanställningens slut ska besked om detta lämnas till motparten senast vid provanställningens utgång. </a:t>
            </a:r>
          </a:p>
          <a:p>
            <a:r>
              <a:rPr lang="sv-SE" dirty="0"/>
              <a:t>Görs inte detta övergår provanställningen till en tillsvidareanställning.</a:t>
            </a:r>
          </a:p>
          <a:p>
            <a:r>
              <a:rPr lang="sv-SE" dirty="0"/>
              <a:t>Provanställningen får även avbrytas före prövotidens utgång (om inte annat avtalats).</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16</a:t>
            </a:fld>
            <a:endParaRPr lang="sv-SE" dirty="0"/>
          </a:p>
        </p:txBody>
      </p:sp>
    </p:spTree>
    <p:extLst>
      <p:ext uri="{BB962C8B-B14F-4D97-AF65-F5344CB8AC3E}">
        <p14:creationId xmlns:p14="http://schemas.microsoft.com/office/powerpoint/2010/main" val="1479600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Övergång av verksamhet LAS § 6b</a:t>
            </a:r>
          </a:p>
        </p:txBody>
      </p:sp>
      <p:sp>
        <p:nvSpPr>
          <p:cNvPr id="6" name="Platshållare för innehåll 5"/>
          <p:cNvSpPr>
            <a:spLocks noGrp="1"/>
          </p:cNvSpPr>
          <p:nvPr>
            <p:ph idx="1"/>
          </p:nvPr>
        </p:nvSpPr>
        <p:spPr/>
        <p:txBody>
          <a:bodyPr/>
          <a:lstStyle/>
          <a:p>
            <a:r>
              <a:rPr lang="sv-SE" dirty="0"/>
              <a:t>Vid övergång av företag, verksamhet eller del därav från en arbetsgivare till en annan.</a:t>
            </a:r>
          </a:p>
          <a:p>
            <a:pPr>
              <a:buFontTx/>
              <a:buChar char="-"/>
            </a:pPr>
            <a:r>
              <a:rPr lang="sv-SE" dirty="0"/>
              <a:t>Övergår också rättigheter och skyldigheter genom anställningsavtal som gäller vid tidpunkten för övergången till den nye arbetsgivaren (ej vid konkurs)</a:t>
            </a:r>
          </a:p>
          <a:p>
            <a:pPr>
              <a:buFontTx/>
              <a:buChar char="-"/>
            </a:pPr>
            <a:r>
              <a:rPr lang="sv-SE" dirty="0"/>
              <a:t>Om arbetstagaren motsätter sig  övergång av anställningen till den nye arbetsgivaren gäller hens mening.</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17</a:t>
            </a:fld>
            <a:endParaRPr lang="sv-SE" dirty="0"/>
          </a:p>
        </p:txBody>
      </p:sp>
    </p:spTree>
    <p:extLst>
      <p:ext uri="{BB962C8B-B14F-4D97-AF65-F5344CB8AC3E}">
        <p14:creationId xmlns:p14="http://schemas.microsoft.com/office/powerpoint/2010/main" val="2038178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 6c. Information om anställningsavtalets villkor</a:t>
            </a:r>
          </a:p>
        </p:txBody>
      </p:sp>
      <p:sp>
        <p:nvSpPr>
          <p:cNvPr id="6" name="Platshållare för innehåll 5"/>
          <p:cNvSpPr>
            <a:spLocks noGrp="1"/>
          </p:cNvSpPr>
          <p:nvPr>
            <p:ph idx="1"/>
          </p:nvPr>
        </p:nvSpPr>
        <p:spPr/>
        <p:txBody>
          <a:bodyPr/>
          <a:lstStyle/>
          <a:p>
            <a:r>
              <a:rPr lang="sv-SE" dirty="0"/>
              <a:t>Senast en månad efter det att arbetstagaren börjat arbeta ska arbetsgivaren skriftligt informera arbetstagaren om de väsentliga anställnings- och arbetsförhållandena (gäller inte anställningar kortare än tre veckor)</a:t>
            </a:r>
          </a:p>
          <a:p>
            <a:r>
              <a:rPr lang="sv-SE" dirty="0"/>
              <a:t>Minimivillkor om innehållet i informationen finns i </a:t>
            </a:r>
          </a:p>
          <a:p>
            <a:pPr marL="0" indent="0">
              <a:buNone/>
            </a:pPr>
            <a:r>
              <a:rPr lang="sv-SE" dirty="0"/>
              <a:t>   § 6 c 2:a stycket</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18</a:t>
            </a:fld>
            <a:endParaRPr lang="sv-SE" dirty="0"/>
          </a:p>
        </p:txBody>
      </p:sp>
    </p:spTree>
    <p:extLst>
      <p:ext uri="{BB962C8B-B14F-4D97-AF65-F5344CB8AC3E}">
        <p14:creationId xmlns:p14="http://schemas.microsoft.com/office/powerpoint/2010/main" val="3338874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Anställningsavtalet forts. § 4</a:t>
            </a:r>
          </a:p>
        </p:txBody>
      </p:sp>
      <p:sp>
        <p:nvSpPr>
          <p:cNvPr id="6" name="Platshållare för innehåll 5"/>
          <p:cNvSpPr>
            <a:spLocks noGrp="1"/>
          </p:cNvSpPr>
          <p:nvPr>
            <p:ph idx="1"/>
          </p:nvPr>
        </p:nvSpPr>
        <p:spPr/>
        <p:txBody>
          <a:bodyPr>
            <a:normAutofit fontScale="92500" lnSpcReduction="20000"/>
          </a:bodyPr>
          <a:lstStyle/>
          <a:p>
            <a:r>
              <a:rPr lang="sv-SE" dirty="0"/>
              <a:t>Det förutsätts (presumeras) att en anställning gäller tills vidare (fast anställning) om inget annat anges i anställningsavtalet. Den som hävdar att annan anställningsform än tillsvidareanställning föreligger ska bevisa detta. </a:t>
            </a:r>
          </a:p>
          <a:p>
            <a:r>
              <a:rPr lang="sv-SE" dirty="0"/>
              <a:t>En överenskommen visstidsanställning upphör utan uppsägning (se dock § 15) vid anställningstidens utgång eller när arbetet är slutfört (om inte annat överenskommits).</a:t>
            </a:r>
          </a:p>
          <a:p>
            <a:r>
              <a:rPr lang="sv-SE" dirty="0"/>
              <a:t>Arbetstagaren har rätt till att direkt, utan uppsägningstid, frånträda sin tjänst i de fall arbetsgivaren exempelvis inte betalar ut lön eller andra förmåner som arbetstagaren har rätt till. </a:t>
            </a:r>
          </a:p>
          <a:p>
            <a:r>
              <a:rPr lang="sv-SE" dirty="0"/>
              <a:t>I § 18 beskrivs fall då arbetsgivaren omedelbart kan avbryta anställningen genom avsked</a:t>
            </a:r>
          </a:p>
          <a:p>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19</a:t>
            </a:fld>
            <a:endParaRPr lang="sv-SE" dirty="0"/>
          </a:p>
        </p:txBody>
      </p:sp>
    </p:spTree>
    <p:extLst>
      <p:ext uri="{BB962C8B-B14F-4D97-AF65-F5344CB8AC3E}">
        <p14:creationId xmlns:p14="http://schemas.microsoft.com/office/powerpoint/2010/main" val="2770141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normAutofit/>
          </a:bodyPr>
          <a:lstStyle/>
          <a:p>
            <a:r>
              <a:rPr lang="sv-SE" sz="3000" b="1" dirty="0"/>
              <a:t>Lagen om anställningsskydd - LAS</a:t>
            </a:r>
          </a:p>
        </p:txBody>
      </p:sp>
      <p:sp>
        <p:nvSpPr>
          <p:cNvPr id="8" name="Platshållare för innehåll 7"/>
          <p:cNvSpPr>
            <a:spLocks noGrp="1"/>
          </p:cNvSpPr>
          <p:nvPr>
            <p:ph idx="1"/>
          </p:nvPr>
        </p:nvSpPr>
        <p:spPr/>
        <p:txBody>
          <a:bodyPr>
            <a:normAutofit fontScale="32500" lnSpcReduction="20000"/>
          </a:bodyPr>
          <a:lstStyle/>
          <a:p>
            <a:r>
              <a:rPr lang="sv-SE" sz="4500" dirty="0"/>
              <a:t>LAS reglerar förhållandet mellan arbetstagare och arbetsgivare och är inte tillämplig på uppdragstagare. Utmärkande för ett anställningsavtal är att det inte avser ett visst arbete eller resultat, utan att arbetstagaren fortlöpande ställer sin arbetskraft till arbetsgivarens förfogande. </a:t>
            </a:r>
          </a:p>
          <a:p>
            <a:r>
              <a:rPr lang="sv-SE" sz="4500" dirty="0"/>
              <a:t>För ett uppdragsavtal avses normalt  att uppdragstagaren presterar ett visst arbete eller visst resultat. </a:t>
            </a:r>
          </a:p>
          <a:p>
            <a:r>
              <a:rPr lang="sv-SE" sz="4500" dirty="0"/>
              <a:t>Ett anställningsförhållande kan upphöra genom uppsägning (7 §) eller avsked (18 §). </a:t>
            </a:r>
          </a:p>
          <a:p>
            <a:r>
              <a:rPr lang="sv-SE" sz="4500" dirty="0"/>
              <a:t>Vid uppsägning upphör  inte anställningsavtalet omedelbart, under en viss uppsägningstid (11 §) har arbetstagaren rätt till lön och andra anställningsförmåner även om hen inte längre har några arbetsuppgifter. </a:t>
            </a:r>
          </a:p>
          <a:p>
            <a:r>
              <a:rPr lang="sv-SE" sz="4500" dirty="0"/>
              <a:t>Vi avsked skiljs omedelbart  den anställde från anställningen utan uppsägningstid,  endast aktuellt när arbetstagaren  grovt har åsidosatt sina åligganden mot arbetsgivaren. </a:t>
            </a:r>
          </a:p>
          <a:p>
            <a:endParaRPr lang="sv-SE" dirty="0"/>
          </a:p>
        </p:txBody>
      </p:sp>
      <p:sp>
        <p:nvSpPr>
          <p:cNvPr id="7" name="Platshållare för datum 6"/>
          <p:cNvSpPr>
            <a:spLocks noGrp="1"/>
          </p:cNvSpPr>
          <p:nvPr>
            <p:ph type="dt" sz="half" idx="10"/>
          </p:nvPr>
        </p:nvSpPr>
        <p:spPr/>
        <p:txBody>
          <a:bodyPr/>
          <a:lstStyle/>
          <a:p>
            <a:fld id="{857D2CC6-83CB-499D-8C22-3D77DD5A04DA}" type="datetime1">
              <a:rPr lang="sv-SE" smtClean="0"/>
              <a:t>2019-09-11</a:t>
            </a:fld>
            <a:endParaRPr lang="sv-SE" dirty="0"/>
          </a:p>
        </p:txBody>
      </p:sp>
      <p:sp>
        <p:nvSpPr>
          <p:cNvPr id="5" name="Platshållare för sidfot 4"/>
          <p:cNvSpPr>
            <a:spLocks noGrp="1"/>
          </p:cNvSpPr>
          <p:nvPr>
            <p:ph type="ftr" sz="quarter" idx="11"/>
          </p:nvPr>
        </p:nvSpPr>
        <p:spPr/>
        <p:txBody>
          <a:bodyPr/>
          <a:lstStyle/>
          <a:p>
            <a:r>
              <a:rPr lang="sv-SE" dirty="0"/>
              <a:t>prw 2019</a:t>
            </a:r>
          </a:p>
        </p:txBody>
      </p:sp>
      <p:sp>
        <p:nvSpPr>
          <p:cNvPr id="6" name="Platshållare för bildnummer 5"/>
          <p:cNvSpPr>
            <a:spLocks noGrp="1"/>
          </p:cNvSpPr>
          <p:nvPr>
            <p:ph type="sldNum" sz="quarter" idx="12"/>
          </p:nvPr>
        </p:nvSpPr>
        <p:spPr/>
        <p:txBody>
          <a:bodyPr/>
          <a:lstStyle/>
          <a:p>
            <a:fld id="{906F061B-240F-4877-9B45-4C2EB5F8A1D4}" type="slidenum">
              <a:rPr lang="sv-SE" smtClean="0"/>
              <a:t>2</a:t>
            </a:fld>
            <a:endParaRPr lang="sv-SE" dirty="0"/>
          </a:p>
        </p:txBody>
      </p:sp>
    </p:spTree>
    <p:extLst>
      <p:ext uri="{BB962C8B-B14F-4D97-AF65-F5344CB8AC3E}">
        <p14:creationId xmlns:p14="http://schemas.microsoft.com/office/powerpoint/2010/main" val="204139816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51520" y="404664"/>
            <a:ext cx="8534400" cy="758952"/>
          </a:xfrm>
        </p:spPr>
        <p:txBody>
          <a:bodyPr>
            <a:normAutofit/>
          </a:bodyPr>
          <a:lstStyle/>
          <a:p>
            <a:r>
              <a:rPr lang="sv-SE" dirty="0"/>
              <a:t>§ 7 LAS - saklig grund</a:t>
            </a:r>
          </a:p>
        </p:txBody>
      </p:sp>
      <p:sp>
        <p:nvSpPr>
          <p:cNvPr id="6" name="Platshållare för innehåll 5"/>
          <p:cNvSpPr>
            <a:spLocks noGrp="1"/>
          </p:cNvSpPr>
          <p:nvPr>
            <p:ph idx="1"/>
          </p:nvPr>
        </p:nvSpPr>
        <p:spPr/>
        <p:txBody>
          <a:bodyPr>
            <a:normAutofit fontScale="92500" lnSpcReduction="10000"/>
          </a:bodyPr>
          <a:lstStyle/>
          <a:p>
            <a:r>
              <a:rPr lang="sv-SE" dirty="0"/>
              <a:t>Enligt 7 § LAS får en anställd inte sägas upp utan saklig grund. </a:t>
            </a:r>
            <a:r>
              <a:rPr lang="sv-SE" b="1" dirty="0"/>
              <a:t>Saklig grund reglerna är tvingande</a:t>
            </a:r>
            <a:r>
              <a:rPr lang="sv-SE" dirty="0"/>
              <a:t>.</a:t>
            </a:r>
          </a:p>
          <a:p>
            <a:r>
              <a:rPr lang="sv-SE" dirty="0"/>
              <a:t>Saklig grund för uppsägning kan föreligga i </a:t>
            </a:r>
            <a:r>
              <a:rPr lang="sv-SE" b="1" dirty="0"/>
              <a:t>två situationer</a:t>
            </a:r>
            <a:r>
              <a:rPr lang="sv-SE" dirty="0"/>
              <a:t>:</a:t>
            </a:r>
          </a:p>
          <a:p>
            <a:pPr marL="0" indent="0">
              <a:buNone/>
            </a:pPr>
            <a:r>
              <a:rPr lang="sv-SE" dirty="0"/>
              <a:t>- Vid </a:t>
            </a:r>
            <a:r>
              <a:rPr lang="sv-SE" b="1" i="1" dirty="0"/>
              <a:t>arbetsbrist</a:t>
            </a:r>
            <a:r>
              <a:rPr lang="sv-SE" dirty="0"/>
              <a:t> (ex. att det saknas arbetsuppgifter eller uppdrag, att företaget saknar pengar eller att verksamheten på annat sätt skall omorganiseras eller avslutas) </a:t>
            </a:r>
          </a:p>
          <a:p>
            <a:pPr marL="0" indent="0">
              <a:buNone/>
            </a:pPr>
            <a:r>
              <a:rPr lang="sv-SE" dirty="0"/>
              <a:t>- Av </a:t>
            </a:r>
            <a:r>
              <a:rPr lang="sv-SE" b="1" i="1" dirty="0"/>
              <a:t>personliga skäl</a:t>
            </a:r>
            <a:r>
              <a:rPr lang="sv-SE" b="1" dirty="0"/>
              <a:t> </a:t>
            </a:r>
            <a:r>
              <a:rPr lang="sv-SE" dirty="0"/>
              <a:t>(misskötsel av olika slag). Arbetstagaren måste först medvetandegöras av arbetsgivaren om att misskötseln är otillåten och att ett upprepande kan medföra att anställningen hotas. </a:t>
            </a:r>
          </a:p>
          <a:p>
            <a:r>
              <a:rPr lang="sv-SE" dirty="0"/>
              <a:t>En anställd som missköter sig grovt kan också avskedas enligt 18 § LAS.  </a:t>
            </a:r>
          </a:p>
          <a:p>
            <a:r>
              <a:rPr lang="sv-SE" dirty="0"/>
              <a:t>Misskötsel-medvetenhet och skada</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20</a:t>
            </a:fld>
            <a:endParaRPr lang="sv-SE" dirty="0"/>
          </a:p>
        </p:txBody>
      </p:sp>
    </p:spTree>
    <p:extLst>
      <p:ext uri="{BB962C8B-B14F-4D97-AF65-F5344CB8AC3E}">
        <p14:creationId xmlns:p14="http://schemas.microsoft.com/office/powerpoint/2010/main" val="330274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Konkludent  avslut av anställning</a:t>
            </a:r>
          </a:p>
        </p:txBody>
      </p:sp>
      <p:sp>
        <p:nvSpPr>
          <p:cNvPr id="6" name="Platshållare för innehåll 5"/>
          <p:cNvSpPr>
            <a:spLocks noGrp="1"/>
          </p:cNvSpPr>
          <p:nvPr>
            <p:ph idx="1"/>
          </p:nvPr>
        </p:nvSpPr>
        <p:spPr/>
        <p:txBody>
          <a:bodyPr>
            <a:normAutofit/>
          </a:bodyPr>
          <a:lstStyle/>
          <a:p>
            <a:r>
              <a:rPr lang="sv-SE" dirty="0"/>
              <a:t>Ett konkludent beteende från arbetstagaren (ex. kommer inte till arbetet utan orsak under lång tid, arbetsvägran m.m.) kan upphäva anställningsavtalet. Arbetsgivaren har bevisbördan och det kan prövas i domstol.</a:t>
            </a:r>
          </a:p>
          <a:p>
            <a:r>
              <a:rPr lang="sv-SE" dirty="0"/>
              <a:t>Ett agerande som strider mot god sed från arbetsgivaren mot arbetstagaren kan bedömas som en provocerad uppsägning av arbetstagaren som kan angripas i domstol. Ex. vis. särskilt ingripande förändring av anställnings- arbetsvillkoren som en omplacering utan godtagbara skäl (AD 1978:89 Bastubadarprincipen)</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21</a:t>
            </a:fld>
            <a:endParaRPr lang="sv-SE" dirty="0"/>
          </a:p>
        </p:txBody>
      </p:sp>
    </p:spTree>
    <p:extLst>
      <p:ext uri="{BB962C8B-B14F-4D97-AF65-F5344CB8AC3E}">
        <p14:creationId xmlns:p14="http://schemas.microsoft.com/office/powerpoint/2010/main" val="1394222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LAS § 7 andra stycket</a:t>
            </a:r>
          </a:p>
        </p:txBody>
      </p:sp>
      <p:sp>
        <p:nvSpPr>
          <p:cNvPr id="6" name="Platshållare för innehåll 5"/>
          <p:cNvSpPr>
            <a:spLocks noGrp="1"/>
          </p:cNvSpPr>
          <p:nvPr>
            <p:ph idx="1"/>
          </p:nvPr>
        </p:nvSpPr>
        <p:spPr/>
        <p:txBody>
          <a:bodyPr>
            <a:normAutofit/>
          </a:bodyPr>
          <a:lstStyle/>
          <a:p>
            <a:r>
              <a:rPr lang="sv-SE" dirty="0"/>
              <a:t>En uppsägning är inte sakligt grundad om arbetsgivaren kan omplacera den uppsägningshotade arbetstagaren till annat arbete hos sig som arbetstagaren har tillräcklig kompetens för. En uppsägning är aldrig sakligt grundad om inte arbetsgivaren först har uppfyllt sin omplaceringsskyldighet</a:t>
            </a:r>
          </a:p>
          <a:p>
            <a:r>
              <a:rPr lang="sv-SE" dirty="0"/>
              <a:t>Tackar den uppsägningshotade arbetstagaren nej till ett skäligt (bl.a. avseende arbetsuppgifter och geografisk placering) omplaceringserbjudande har arbetsgivaren fullgjort sin omplaceringsskyldighet och kan säga upp arbetstagaren.</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22</a:t>
            </a:fld>
            <a:endParaRPr lang="sv-SE" dirty="0"/>
          </a:p>
        </p:txBody>
      </p:sp>
    </p:spTree>
    <p:extLst>
      <p:ext uri="{BB962C8B-B14F-4D97-AF65-F5344CB8AC3E}">
        <p14:creationId xmlns:p14="http://schemas.microsoft.com/office/powerpoint/2010/main" val="1928016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Las § 7 ”tvåmånadersregeln”</a:t>
            </a:r>
          </a:p>
        </p:txBody>
      </p:sp>
      <p:sp>
        <p:nvSpPr>
          <p:cNvPr id="6" name="Platshållare för innehåll 5"/>
          <p:cNvSpPr>
            <a:spLocks noGrp="1"/>
          </p:cNvSpPr>
          <p:nvPr>
            <p:ph idx="1"/>
          </p:nvPr>
        </p:nvSpPr>
        <p:spPr/>
        <p:txBody>
          <a:bodyPr/>
          <a:lstStyle/>
          <a:p>
            <a:pPr marL="0" indent="0">
              <a:buNone/>
            </a:pPr>
            <a:br>
              <a:rPr lang="sv-SE" dirty="0"/>
            </a:br>
            <a:br>
              <a:rPr lang="sv-SE" dirty="0"/>
            </a:br>
            <a:br>
              <a:rPr lang="sv-SE" dirty="0"/>
            </a:br>
            <a:r>
              <a:rPr lang="sv-SE" dirty="0"/>
              <a:t>Om uppsägningen beror på ”personliga skäl” får inte arbetsgivaren grunda uppsägningen enbart på omständigheter som arbetsgivaren känt till längre än två månader (visa undantag finns)</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23</a:t>
            </a:fld>
            <a:endParaRPr lang="sv-SE" dirty="0"/>
          </a:p>
        </p:txBody>
      </p:sp>
    </p:spTree>
    <p:extLst>
      <p:ext uri="{BB962C8B-B14F-4D97-AF65-F5344CB8AC3E}">
        <p14:creationId xmlns:p14="http://schemas.microsoft.com/office/powerpoint/2010/main" val="1731448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Uppsägning 8-10 §§ LAS</a:t>
            </a:r>
          </a:p>
        </p:txBody>
      </p:sp>
      <p:sp>
        <p:nvSpPr>
          <p:cNvPr id="6" name="Platshållare för innehåll 5"/>
          <p:cNvSpPr>
            <a:spLocks noGrp="1"/>
          </p:cNvSpPr>
          <p:nvPr>
            <p:ph idx="1"/>
          </p:nvPr>
        </p:nvSpPr>
        <p:spPr>
          <a:xfrm>
            <a:off x="251520" y="1556792"/>
            <a:ext cx="8503920" cy="4752528"/>
          </a:xfrm>
        </p:spPr>
        <p:txBody>
          <a:bodyPr>
            <a:normAutofit/>
          </a:bodyPr>
          <a:lstStyle/>
          <a:p>
            <a:r>
              <a:rPr lang="sv-SE" dirty="0"/>
              <a:t>Uppsägningen ska vara skriftlig, lämnas till arbetstagaren personligen och innehålla vad arbetstagaren ska iaktta om arbetstagaren vill göra gällande att uppsägningen är ogiltig och/eller vill yrka skadestånd med anledning av uppsägningen</a:t>
            </a:r>
          </a:p>
          <a:p>
            <a:r>
              <a:rPr lang="sv-SE" dirty="0"/>
              <a:t>I den skriftliga uppsägningen ska framgå om den uppsagde arbetstagaren har företrädesrätt till återanställning hos arbetsgivaren, om det krävs att arbetsagaren påkallar företrädesrätten ska det framgå.</a:t>
            </a:r>
          </a:p>
          <a:p>
            <a:r>
              <a:rPr lang="sv-SE" dirty="0"/>
              <a:t>Notera att företrädesrätten till återanställning i statliga </a:t>
            </a:r>
            <a:r>
              <a:rPr lang="sv-SE"/>
              <a:t>anställningar är </a:t>
            </a:r>
            <a:r>
              <a:rPr lang="sv-SE" dirty="0"/>
              <a:t>svagare (pga. Regeringsformens krav på ”förtjänst och skicklighet” vid tillsättning av statliga anställningar) än i en privat anställning. Tackar arbetstagaren nej till ett skäligt erbjudande om anställning har arbetsgivaren fullgjort sin återanställningsskyldighet. Återanställningsrätten finns under 9 månader efter det att anställningen har upphört.</a:t>
            </a:r>
          </a:p>
          <a:p>
            <a:r>
              <a:rPr lang="sv-SE" dirty="0"/>
              <a:t>Om arbetstagaren begär det ska arbetsgivaren uppge omständigheterna som anges vara grund för uppsägningen</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24</a:t>
            </a:fld>
            <a:endParaRPr lang="sv-SE" dirty="0"/>
          </a:p>
        </p:txBody>
      </p:sp>
    </p:spTree>
    <p:extLst>
      <p:ext uri="{BB962C8B-B14F-4D97-AF65-F5344CB8AC3E}">
        <p14:creationId xmlns:p14="http://schemas.microsoft.com/office/powerpoint/2010/main" val="2755723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Uppsägningstider § 11 LAS</a:t>
            </a:r>
          </a:p>
        </p:txBody>
      </p:sp>
      <p:sp>
        <p:nvSpPr>
          <p:cNvPr id="6" name="Platshållare för innehåll 5"/>
          <p:cNvSpPr>
            <a:spLocks noGrp="1"/>
          </p:cNvSpPr>
          <p:nvPr>
            <p:ph idx="1"/>
          </p:nvPr>
        </p:nvSpPr>
        <p:spPr>
          <a:xfrm>
            <a:off x="301752" y="1527048"/>
            <a:ext cx="8503920" cy="4710264"/>
          </a:xfrm>
        </p:spPr>
        <p:txBody>
          <a:bodyPr>
            <a:normAutofit/>
          </a:bodyPr>
          <a:lstStyle/>
          <a:p>
            <a:r>
              <a:rPr lang="sv-SE" dirty="0"/>
              <a:t>Avsteg från § 11 (semidispositiv) får ske i kollektivavtal som slutits med </a:t>
            </a:r>
            <a:r>
              <a:rPr lang="sv-SE" u="sng" dirty="0"/>
              <a:t>central</a:t>
            </a:r>
            <a:r>
              <a:rPr lang="sv-SE" dirty="0"/>
              <a:t> arbetstagarorganisation.</a:t>
            </a:r>
          </a:p>
          <a:p>
            <a:r>
              <a:rPr lang="sv-SE" dirty="0"/>
              <a:t>Uppsägningstiderna beror på anställningstiden hos arbetsgivaren och varierar därav mellan en månad och sex månader. Arbetstagaren kan ha en kortare uppsägningstid än vid uppsägning från arbetsgivarens sida</a:t>
            </a:r>
          </a:p>
          <a:p>
            <a:r>
              <a:rPr lang="sv-SE" dirty="0"/>
              <a:t>Uppsägningstiden börjar löpa när arbetatagaren får del av uppsägningen</a:t>
            </a:r>
          </a:p>
          <a:p>
            <a:r>
              <a:rPr lang="sv-SE" dirty="0"/>
              <a:t>För föräldralediga, på grund av arbetsbrist,  uppsagda arbetstagare börjar uppsägningstiden löpa när arbetstagaren helt eller delvis tar upp arbetet eller när det skulle återupptagits enligt anmälan om föräldraledighet</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25</a:t>
            </a:fld>
            <a:endParaRPr lang="sv-SE" dirty="0"/>
          </a:p>
        </p:txBody>
      </p:sp>
    </p:spTree>
    <p:extLst>
      <p:ext uri="{BB962C8B-B14F-4D97-AF65-F5344CB8AC3E}">
        <p14:creationId xmlns:p14="http://schemas.microsoft.com/office/powerpoint/2010/main" val="610897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 12 anställningsvillkor under uppsägningstiden</a:t>
            </a:r>
          </a:p>
        </p:txBody>
      </p:sp>
      <p:sp>
        <p:nvSpPr>
          <p:cNvPr id="6" name="Platshållare för innehåll 5"/>
          <p:cNvSpPr>
            <a:spLocks noGrp="1"/>
          </p:cNvSpPr>
          <p:nvPr>
            <p:ph idx="1"/>
          </p:nvPr>
        </p:nvSpPr>
        <p:spPr/>
        <p:txBody>
          <a:bodyPr>
            <a:normAutofit/>
          </a:bodyPr>
          <a:lstStyle/>
          <a:p>
            <a:r>
              <a:rPr lang="sv-SE" dirty="0"/>
              <a:t>En arbetstagare som har blivit uppsagd har rätt att under uppsägningstiden behålla sin lön och andra anställningsförmåner även om arbetstagaren inte får några arbetsuppgifter alls eller får andra arbetsuppgifter än tidigare (som ligger inom arbetsskyldigheten för anställningen).</a:t>
            </a:r>
          </a:p>
          <a:p>
            <a:r>
              <a:rPr lang="sv-SE" dirty="0"/>
              <a:t>Detta eftersom den anställde inte är arbetslös förrän uppsägningstidens slut har denne rätt till samma ersättning som om anställningen hade fortlöpt. Detta förutsätter att arbetstagaren står till arbetsgivarens förfogande för att kunna utföra arbete under hela uppsägningstiden förutom när arbetsgivaren förklarar arbetstagaren arbetsbefriad. </a:t>
            </a:r>
          </a:p>
          <a:p>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26</a:t>
            </a:fld>
            <a:endParaRPr lang="sv-SE" dirty="0"/>
          </a:p>
        </p:txBody>
      </p:sp>
    </p:spTree>
    <p:extLst>
      <p:ext uri="{BB962C8B-B14F-4D97-AF65-F5344CB8AC3E}">
        <p14:creationId xmlns:p14="http://schemas.microsoft.com/office/powerpoint/2010/main" val="2880026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404664"/>
            <a:ext cx="8534400" cy="758952"/>
          </a:xfrm>
        </p:spPr>
        <p:txBody>
          <a:bodyPr>
            <a:normAutofit fontScale="90000"/>
          </a:bodyPr>
          <a:lstStyle/>
          <a:p>
            <a:r>
              <a:rPr lang="sv-SE" dirty="0"/>
              <a:t>§ 13 avräkning av ersättning till arbetsbefriad uppsagd</a:t>
            </a:r>
          </a:p>
        </p:txBody>
      </p:sp>
      <p:sp>
        <p:nvSpPr>
          <p:cNvPr id="6" name="Platshållare för innehåll 5"/>
          <p:cNvSpPr>
            <a:spLocks noGrp="1"/>
          </p:cNvSpPr>
          <p:nvPr>
            <p:ph idx="1"/>
          </p:nvPr>
        </p:nvSpPr>
        <p:spPr/>
        <p:txBody>
          <a:bodyPr/>
          <a:lstStyle/>
          <a:p>
            <a:r>
              <a:rPr lang="sv-SE" dirty="0"/>
              <a:t>Om en uppsagd arbetstagare som är arbetsbefriad får ersättning från annan anställning kan den tidigare arbetsgivaren dra av motsvarande belopp i sin ersättning till arbetstagaren. Dubbel lön under arbetsbefriad uppsägningstid är därför i princip inte möjligt. </a:t>
            </a:r>
          </a:p>
          <a:p>
            <a:r>
              <a:rPr lang="sv-SE" dirty="0"/>
              <a:t>Inkomster från bisysslor eller förvärvsarbete från enskild firma ska i regel ej räknas av. </a:t>
            </a:r>
          </a:p>
          <a:p>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27</a:t>
            </a:fld>
            <a:endParaRPr lang="sv-SE" dirty="0"/>
          </a:p>
        </p:txBody>
      </p:sp>
    </p:spTree>
    <p:extLst>
      <p:ext uri="{BB962C8B-B14F-4D97-AF65-F5344CB8AC3E}">
        <p14:creationId xmlns:p14="http://schemas.microsoft.com/office/powerpoint/2010/main" val="3426494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14</a:t>
            </a:r>
          </a:p>
        </p:txBody>
      </p:sp>
      <p:sp>
        <p:nvSpPr>
          <p:cNvPr id="6" name="Platshållare för innehåll 5"/>
          <p:cNvSpPr>
            <a:spLocks noGrp="1"/>
          </p:cNvSpPr>
          <p:nvPr>
            <p:ph idx="1"/>
          </p:nvPr>
        </p:nvSpPr>
        <p:spPr/>
        <p:txBody>
          <a:bodyPr/>
          <a:lstStyle/>
          <a:p>
            <a:r>
              <a:rPr lang="sv-SE" dirty="0"/>
              <a:t>En uppsagd arbetstagare får inte förflyttas till annan ort under uppsägningstiden, om arbetstagarens möjligheter att söka nytt arbete därigenom inte obetydligt försämras</a:t>
            </a:r>
          </a:p>
          <a:p>
            <a:endParaRPr lang="sv-SE" dirty="0"/>
          </a:p>
          <a:p>
            <a:r>
              <a:rPr lang="sv-SE" dirty="0"/>
              <a:t>  Under uppsägningstiden har en uppsagd arbetstagare också rätt till skälig ledighet från anställningen med bibehållna anställningsförmåner för att besöka arbetsförmedlingen eller på annat sätt söka arbete. </a:t>
            </a:r>
          </a:p>
          <a:p>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28</a:t>
            </a:fld>
            <a:endParaRPr lang="sv-SE" dirty="0"/>
          </a:p>
        </p:txBody>
      </p:sp>
    </p:spTree>
    <p:extLst>
      <p:ext uri="{BB962C8B-B14F-4D97-AF65-F5344CB8AC3E}">
        <p14:creationId xmlns:p14="http://schemas.microsoft.com/office/powerpoint/2010/main" val="239071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 15 besked till visstidsanställd…</a:t>
            </a:r>
          </a:p>
        </p:txBody>
      </p:sp>
      <p:sp>
        <p:nvSpPr>
          <p:cNvPr id="6" name="Platshållare för innehåll 5"/>
          <p:cNvSpPr>
            <a:spLocks noGrp="1"/>
          </p:cNvSpPr>
          <p:nvPr>
            <p:ph idx="1"/>
          </p:nvPr>
        </p:nvSpPr>
        <p:spPr/>
        <p:txBody>
          <a:bodyPr>
            <a:normAutofit/>
          </a:bodyPr>
          <a:lstStyle/>
          <a:p>
            <a:r>
              <a:rPr lang="sv-SE" dirty="0"/>
              <a:t>En visstidanställd arbetstagare enligt § 5 och som inte kommer att få fortsatt anställning när anställningen upphör, skall få besked av arbetsgivaren om detta minst en månad före anställningstidens utgång. </a:t>
            </a:r>
          </a:p>
          <a:p>
            <a:r>
              <a:rPr lang="sv-SE" dirty="0"/>
              <a:t>En förutsättning för rätt till sådant besked är dock att arbetstagaren, när anställningen upphör, har varit anställd hos arbetsgivaren mer än tolv månader under de senaste tre åren. </a:t>
            </a:r>
          </a:p>
          <a:p>
            <a:r>
              <a:rPr lang="sv-SE" dirty="0"/>
              <a:t>Är anställningstiden så kort att besked inte kan lämnas en månad i förväg, skall beskedet i stället lämnas när anställningen börjar. </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29</a:t>
            </a:fld>
            <a:endParaRPr lang="sv-SE" dirty="0"/>
          </a:p>
        </p:txBody>
      </p:sp>
    </p:spTree>
    <p:extLst>
      <p:ext uri="{BB962C8B-B14F-4D97-AF65-F5344CB8AC3E}">
        <p14:creationId xmlns:p14="http://schemas.microsoft.com/office/powerpoint/2010/main" val="141739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LAS § 1.</a:t>
            </a:r>
          </a:p>
        </p:txBody>
      </p:sp>
      <p:sp>
        <p:nvSpPr>
          <p:cNvPr id="6" name="Platshållare för innehåll 5"/>
          <p:cNvSpPr>
            <a:spLocks noGrp="1"/>
          </p:cNvSpPr>
          <p:nvPr>
            <p:ph idx="1"/>
          </p:nvPr>
        </p:nvSpPr>
        <p:spPr/>
        <p:txBody>
          <a:bodyPr>
            <a:normAutofit fontScale="92500" lnSpcReduction="10000"/>
          </a:bodyPr>
          <a:lstStyle/>
          <a:p>
            <a:r>
              <a:rPr lang="sv-SE" dirty="0"/>
              <a:t>Las gäller arbetstagare i allmän eller enskild tjänst. </a:t>
            </a:r>
          </a:p>
          <a:p>
            <a:r>
              <a:rPr lang="sv-SE" dirty="0"/>
              <a:t>Från lagens tillämpning undantas:</a:t>
            </a:r>
          </a:p>
          <a:p>
            <a:pPr marL="0" indent="0">
              <a:buNone/>
            </a:pPr>
            <a:r>
              <a:rPr lang="sv-SE" dirty="0"/>
              <a:t>- arbetstagare som med hänsyn till arbetsuppgifter och anställningsvillkor får anses ha företagsledande eller därmed jämförlig ställning, </a:t>
            </a:r>
          </a:p>
          <a:p>
            <a:pPr marL="0" indent="0">
              <a:buNone/>
            </a:pPr>
            <a:r>
              <a:rPr lang="sv-SE" dirty="0"/>
              <a:t>-  arbetstagare som tillhör arbetsgivarens familj, </a:t>
            </a:r>
          </a:p>
          <a:p>
            <a:pPr marL="0" indent="0">
              <a:buNone/>
            </a:pPr>
            <a:r>
              <a:rPr lang="sv-SE" dirty="0"/>
              <a:t>-  arbetstagare som är anställda för arbete i arbetsgivarens hushåll, </a:t>
            </a:r>
          </a:p>
          <a:p>
            <a:pPr marL="0" indent="0">
              <a:buNone/>
            </a:pPr>
            <a:r>
              <a:rPr lang="sv-SE" dirty="0"/>
              <a:t>-  arbetstagare som är anställda med särskilt anställningsstöd, i skyddat arbete eller i utvecklingsanställning, och </a:t>
            </a:r>
          </a:p>
          <a:p>
            <a:pPr marL="0" indent="0">
              <a:buNone/>
            </a:pPr>
            <a:r>
              <a:rPr lang="sv-SE" dirty="0"/>
              <a:t>-  arbetstagare som är anställda i gymnasial lärlingsanställning. Lag (2014:423). </a:t>
            </a:r>
          </a:p>
          <a:p>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3</a:t>
            </a:fld>
            <a:endParaRPr lang="sv-SE" dirty="0"/>
          </a:p>
        </p:txBody>
      </p:sp>
    </p:spTree>
    <p:extLst>
      <p:ext uri="{BB962C8B-B14F-4D97-AF65-F5344CB8AC3E}">
        <p14:creationId xmlns:p14="http://schemas.microsoft.com/office/powerpoint/2010/main" val="2466544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16 besked enl. § 15 ska vara skriftligt</a:t>
            </a:r>
          </a:p>
        </p:txBody>
      </p:sp>
      <p:sp>
        <p:nvSpPr>
          <p:cNvPr id="6" name="Platshållare för innehåll 5"/>
          <p:cNvSpPr>
            <a:spLocks noGrp="1"/>
          </p:cNvSpPr>
          <p:nvPr>
            <p:ph idx="1"/>
          </p:nvPr>
        </p:nvSpPr>
        <p:spPr/>
        <p:txBody>
          <a:bodyPr>
            <a:normAutofit/>
          </a:bodyPr>
          <a:lstStyle/>
          <a:p>
            <a:r>
              <a:rPr lang="sv-SE" dirty="0"/>
              <a:t>I beskedet skall arbetsgivaren ange vad arbetstagaren ska göra om hen vill föra talan om att anställningsavtalet skall förklaras gälla tills vidare eller yrka skadestånd för brott mot § 4, 1:a st. </a:t>
            </a:r>
          </a:p>
          <a:p>
            <a:r>
              <a:rPr lang="sv-SE" dirty="0"/>
              <a:t>I beskedet ska anges om arbetstagaren har företrädesrätt till återanställning eller inte. Har arbetstagaren företrädesrätt och krävs det anmälan för aktivering av företrädesrätten skall det också anges. </a:t>
            </a:r>
          </a:p>
          <a:p>
            <a:r>
              <a:rPr lang="sv-SE" dirty="0"/>
              <a:t>Beskedet skall lämnas till arbetstagaren personligen. Hen har rätt till ledighet för att söka nytt arbete (§ 17) </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30</a:t>
            </a:fld>
            <a:endParaRPr lang="sv-SE" dirty="0"/>
          </a:p>
        </p:txBody>
      </p:sp>
    </p:spTree>
    <p:extLst>
      <p:ext uri="{BB962C8B-B14F-4D97-AF65-F5344CB8AC3E}">
        <p14:creationId xmlns:p14="http://schemas.microsoft.com/office/powerpoint/2010/main" val="3301082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18 Avskedande</a:t>
            </a:r>
          </a:p>
        </p:txBody>
      </p:sp>
      <p:sp>
        <p:nvSpPr>
          <p:cNvPr id="6" name="Platshållare för innehåll 5"/>
          <p:cNvSpPr>
            <a:spLocks noGrp="1"/>
          </p:cNvSpPr>
          <p:nvPr>
            <p:ph idx="1"/>
          </p:nvPr>
        </p:nvSpPr>
        <p:spPr/>
        <p:txBody>
          <a:bodyPr>
            <a:normAutofit/>
          </a:bodyPr>
          <a:lstStyle/>
          <a:p>
            <a:r>
              <a:rPr lang="sv-SE" dirty="0"/>
              <a:t>Avskedande får ske, om arbetstagaren grovt har åsidosatt sina åligganden mot arbetsgivaren, tvåmånadersregeln (§ 7) gäller. </a:t>
            </a:r>
          </a:p>
          <a:p>
            <a:r>
              <a:rPr lang="sv-SE" dirty="0"/>
              <a:t>För avsked krävs att det ska röra sig om ett avsiktligt eller grovt vårdslöst beteende som inte ska behöva tålas i något rättsförhållande. Våld eller stöld </a:t>
            </a:r>
            <a:r>
              <a:rPr lang="sv-SE" sz="1600" dirty="0"/>
              <a:t>(Även tillgrepp av saker med lågt värde från arbetsplatsen kan leda till avsked) </a:t>
            </a:r>
            <a:r>
              <a:rPr lang="sv-SE" dirty="0"/>
              <a:t>riktat mot arbetsgivaren eller arbetskollegor utgör normalt grund för avskedande. </a:t>
            </a:r>
          </a:p>
          <a:p>
            <a:r>
              <a:rPr lang="sv-SE" dirty="0"/>
              <a:t>Illojal konkurrens är normalt tillräcklig grund för avskedande. </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31</a:t>
            </a:fld>
            <a:endParaRPr lang="sv-SE" dirty="0"/>
          </a:p>
        </p:txBody>
      </p:sp>
    </p:spTree>
    <p:extLst>
      <p:ext uri="{BB962C8B-B14F-4D97-AF65-F5344CB8AC3E}">
        <p14:creationId xmlns:p14="http://schemas.microsoft.com/office/powerpoint/2010/main" val="845816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Avsked forts.</a:t>
            </a:r>
          </a:p>
        </p:txBody>
      </p:sp>
      <p:sp>
        <p:nvSpPr>
          <p:cNvPr id="6" name="Platshållare för innehåll 5"/>
          <p:cNvSpPr>
            <a:spLocks noGrp="1"/>
          </p:cNvSpPr>
          <p:nvPr>
            <p:ph idx="1"/>
          </p:nvPr>
        </p:nvSpPr>
        <p:spPr/>
        <p:txBody>
          <a:bodyPr>
            <a:normAutofit/>
          </a:bodyPr>
          <a:lstStyle/>
          <a:p>
            <a:r>
              <a:rPr lang="sv-SE" dirty="0"/>
              <a:t>Det finns ingen uppsägningstid vid avsked, anställningen upphör omgående (hen får ”sparken”) och arbetsgivaren har ingen omplaceringsskyldighet</a:t>
            </a:r>
          </a:p>
          <a:p>
            <a:r>
              <a:rPr lang="sv-SE" dirty="0"/>
              <a:t>Arbetsgivaren måste lämna besked om avsked till arbetstagaren minst en vecka i förväg enligt § 30 (arbetstagaren och ”facket”, om arbetstagaren tillhör detta,  har rätt till överläggning om avskedet med arbetsgivaren).</a:t>
            </a:r>
          </a:p>
          <a:p>
            <a:r>
              <a:rPr lang="sv-SE" dirty="0"/>
              <a:t>§ 19 besked om avsked ska vara skriftligt(rätt för arbetstagaren att på begäran få veta skälen till avskedet) och § 20 lämnas till arbetstagaren personligen</a:t>
            </a:r>
          </a:p>
          <a:p>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32</a:t>
            </a:fld>
            <a:endParaRPr lang="sv-SE" dirty="0"/>
          </a:p>
        </p:txBody>
      </p:sp>
    </p:spTree>
    <p:extLst>
      <p:ext uri="{BB962C8B-B14F-4D97-AF65-F5344CB8AC3E}">
        <p14:creationId xmlns:p14="http://schemas.microsoft.com/office/powerpoint/2010/main" val="3127201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599" y="609600"/>
            <a:ext cx="6347713" cy="1019200"/>
          </a:xfrm>
        </p:spPr>
        <p:txBody>
          <a:bodyPr>
            <a:normAutofit fontScale="90000"/>
          </a:bodyPr>
          <a:lstStyle/>
          <a:p>
            <a:r>
              <a:rPr lang="sv-SE" dirty="0"/>
              <a:t>§ 22 Turordning vid uppsägning</a:t>
            </a:r>
          </a:p>
        </p:txBody>
      </p:sp>
      <p:sp>
        <p:nvSpPr>
          <p:cNvPr id="6" name="Platshållare för innehåll 5"/>
          <p:cNvSpPr>
            <a:spLocks noGrp="1"/>
          </p:cNvSpPr>
          <p:nvPr>
            <p:ph idx="1"/>
          </p:nvPr>
        </p:nvSpPr>
        <p:spPr>
          <a:xfrm>
            <a:off x="301752" y="1527048"/>
            <a:ext cx="8503920" cy="4782272"/>
          </a:xfrm>
        </p:spPr>
        <p:txBody>
          <a:bodyPr>
            <a:normAutofit/>
          </a:bodyPr>
          <a:lstStyle/>
          <a:p>
            <a:r>
              <a:rPr lang="sv-SE" dirty="0"/>
              <a:t>Turordningsregler tillämpas bara vid uppsägning pga. arbetsbrist. Reglerna kan åsidosättas genom kollektivavtal (paragrafen är semidispositiv).</a:t>
            </a:r>
          </a:p>
          <a:p>
            <a:r>
              <a:rPr lang="sv-SE" dirty="0"/>
              <a:t>Innan parterna fatställer turordningen får en liten arbetsgivare (med högst 10 arbetstagare) undanta två arbetstagare (som arbetsgivaren anser ha särskild betydelse för verksamheten)från turordningen, de har då företräde till fortsatt anställning.</a:t>
            </a:r>
          </a:p>
          <a:p>
            <a:r>
              <a:rPr lang="sv-SE" dirty="0"/>
              <a:t>En turordning per driftsenhet (om arbetsgivaren har flera sådana) om driftsenheterna finns på samma ort(kommun) kan de sammanföras (på begäran av arbetstagarorganisation) till en turordning</a:t>
            </a:r>
          </a:p>
          <a:p>
            <a:r>
              <a:rPr lang="sv-SE" dirty="0"/>
              <a:t>”Sist in först ut” styr turordningen(anställningstid-ålder)</a:t>
            </a:r>
          </a:p>
          <a:p>
            <a:r>
              <a:rPr lang="sv-SE" dirty="0"/>
              <a:t>Förutsättning för anställning efter omplacering är att arbetstagaren har tillräckliga kvalifikationer för det fortsatta arbetet (efter kortare introduktion och utbildning).</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33</a:t>
            </a:fld>
            <a:endParaRPr lang="sv-SE" dirty="0"/>
          </a:p>
        </p:txBody>
      </p:sp>
    </p:spTree>
    <p:extLst>
      <p:ext uri="{BB962C8B-B14F-4D97-AF65-F5344CB8AC3E}">
        <p14:creationId xmlns:p14="http://schemas.microsoft.com/office/powerpoint/2010/main" val="967157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404664"/>
            <a:ext cx="8534400" cy="758952"/>
          </a:xfrm>
        </p:spPr>
        <p:txBody>
          <a:bodyPr>
            <a:normAutofit fontScale="90000"/>
          </a:bodyPr>
          <a:lstStyle/>
          <a:p>
            <a:r>
              <a:rPr lang="sv-SE" dirty="0"/>
              <a:t>Turordning forts.. och</a:t>
            </a:r>
            <a:br>
              <a:rPr lang="sv-SE" dirty="0"/>
            </a:br>
            <a:r>
              <a:rPr lang="sv-SE" dirty="0"/>
              <a:t>§§ 25-27 Företrädesrätt till återanställning</a:t>
            </a:r>
          </a:p>
        </p:txBody>
      </p:sp>
      <p:sp>
        <p:nvSpPr>
          <p:cNvPr id="6" name="Platshållare för innehåll 5"/>
          <p:cNvSpPr>
            <a:spLocks noGrp="1"/>
          </p:cNvSpPr>
          <p:nvPr>
            <p:ph idx="1"/>
          </p:nvPr>
        </p:nvSpPr>
        <p:spPr>
          <a:xfrm>
            <a:off x="301752" y="1527048"/>
            <a:ext cx="8503920" cy="4782272"/>
          </a:xfrm>
        </p:spPr>
        <p:txBody>
          <a:bodyPr>
            <a:normAutofit/>
          </a:bodyPr>
          <a:lstStyle/>
          <a:p>
            <a:r>
              <a:rPr lang="sv-SE" dirty="0"/>
              <a:t>Facklig förtroendeman kan ha ett förstärkt turordningsskydd, kan undantas från turordningen</a:t>
            </a:r>
          </a:p>
          <a:p>
            <a:r>
              <a:rPr lang="sv-SE" dirty="0"/>
              <a:t>Arbetstagare med nedsatt arbetsförmåga som beretts särskild anställning kan få företräde till fortsatt arbete oaktat turordningen</a:t>
            </a:r>
          </a:p>
          <a:p>
            <a:r>
              <a:rPr lang="sv-SE" dirty="0"/>
              <a:t>Arbetstagare som har sagts upp på grund av arbetsbrist har företrädesrätt till återanställning i den verksamhet där de tidigare har varit sysselsatta. Detsamma gäller  för visstidsanställda arbetstagare enl. § 5.</a:t>
            </a:r>
          </a:p>
          <a:p>
            <a:r>
              <a:rPr lang="sv-SE" dirty="0"/>
              <a:t>Företrädesrätten gäller under förutsättning att arbetstagaren varit anställd hos arbetsgivaren under minst 12 månader de senaste tre åren (eller haft säsongsanställning minst 6 månader de senaste två åren)</a:t>
            </a:r>
          </a:p>
          <a:p>
            <a:r>
              <a:rPr lang="sv-SE" dirty="0"/>
              <a:t>Arbetstagaren ska ha tillräckliga kvalifikationer för den nya anställningen</a:t>
            </a:r>
          </a:p>
          <a:p>
            <a:r>
              <a:rPr lang="sv-SE" dirty="0"/>
              <a:t>Företrädesrätten gäller nio månader efter det att anställningen upphörde (för säsongsanställda nio månader efter det att den nya säsongens början).</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34</a:t>
            </a:fld>
            <a:endParaRPr lang="sv-SE" dirty="0"/>
          </a:p>
        </p:txBody>
      </p:sp>
    </p:spTree>
    <p:extLst>
      <p:ext uri="{BB962C8B-B14F-4D97-AF65-F5344CB8AC3E}">
        <p14:creationId xmlns:p14="http://schemas.microsoft.com/office/powerpoint/2010/main" val="368772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260648"/>
            <a:ext cx="8534400" cy="974976"/>
          </a:xfrm>
        </p:spPr>
        <p:txBody>
          <a:bodyPr>
            <a:normAutofit fontScale="90000"/>
          </a:bodyPr>
          <a:lstStyle/>
          <a:p>
            <a:r>
              <a:rPr lang="sv-SE" dirty="0"/>
              <a:t>§ 25a Deltidsanställds rätt till högre sysselsättningsgrad</a:t>
            </a:r>
          </a:p>
        </p:txBody>
      </p:sp>
      <p:sp>
        <p:nvSpPr>
          <p:cNvPr id="6" name="Platshållare för innehåll 5"/>
          <p:cNvSpPr>
            <a:spLocks noGrp="1"/>
          </p:cNvSpPr>
          <p:nvPr>
            <p:ph idx="1"/>
          </p:nvPr>
        </p:nvSpPr>
        <p:spPr>
          <a:xfrm>
            <a:off x="609599" y="1484784"/>
            <a:ext cx="6347714" cy="4556579"/>
          </a:xfrm>
        </p:spPr>
        <p:txBody>
          <a:bodyPr>
            <a:normAutofit lnSpcReduction="10000"/>
          </a:bodyPr>
          <a:lstStyle/>
          <a:p>
            <a:r>
              <a:rPr lang="sv-SE" dirty="0"/>
              <a:t>Efter anmälan om önskemål om högre sysselsättningsgrad har deltidsanställd företrädesrätt till sådan anställning upp till heltid</a:t>
            </a:r>
          </a:p>
          <a:p>
            <a:r>
              <a:rPr lang="sv-SE" dirty="0"/>
              <a:t>Tillräckliga kvalifikationer för de nya arbetsuppgifterna krävs</a:t>
            </a:r>
          </a:p>
          <a:p>
            <a:r>
              <a:rPr lang="sv-SE" dirty="0"/>
              <a:t>Företrädesrätten gäller endast vid den driftenhet där den deltidsanställde är sysselsatt, anställningstiden avgör vid konkurrens mellan flera deltidsanställda med önskemål om högre sysselsättningsgrad</a:t>
            </a:r>
          </a:p>
          <a:p>
            <a:r>
              <a:rPr lang="sv-SE" dirty="0"/>
              <a:t>Företrädesrätten till återanställning gäller inte för (före)den som blivit uppsagd pga. arbetsbrist och därför har omplaceringsrätt</a:t>
            </a:r>
          </a:p>
          <a:p>
            <a:r>
              <a:rPr lang="sv-SE" dirty="0"/>
              <a:t>§ 26 Turordning(anställningstid – ålder) § 27 Tackar anställd nej till skäligt erbjudande om återanställning har arbetstageren förlorat sin företrädesrätt.</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35</a:t>
            </a:fld>
            <a:endParaRPr lang="sv-SE" dirty="0"/>
          </a:p>
        </p:txBody>
      </p:sp>
    </p:spTree>
    <p:extLst>
      <p:ext uri="{BB962C8B-B14F-4D97-AF65-F5344CB8AC3E}">
        <p14:creationId xmlns:p14="http://schemas.microsoft.com/office/powerpoint/2010/main" val="547124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Förhandlingar, rätt till överläggning m.m.</a:t>
            </a:r>
          </a:p>
        </p:txBody>
      </p:sp>
      <p:sp>
        <p:nvSpPr>
          <p:cNvPr id="6" name="Platshållare för innehåll 5"/>
          <p:cNvSpPr>
            <a:spLocks noGrp="1"/>
          </p:cNvSpPr>
          <p:nvPr>
            <p:ph idx="1"/>
          </p:nvPr>
        </p:nvSpPr>
        <p:spPr>
          <a:xfrm>
            <a:off x="609599" y="1930400"/>
            <a:ext cx="6347714" cy="4110963"/>
          </a:xfrm>
        </p:spPr>
        <p:txBody>
          <a:bodyPr>
            <a:normAutofit fontScale="92500"/>
          </a:bodyPr>
          <a:lstStyle/>
          <a:p>
            <a:r>
              <a:rPr lang="sv-SE" dirty="0"/>
              <a:t>§ 28. Kollektivavtalsbunden organisation ska av arbetsgivaren informeras om tidsbegränsat anställningsavtal som träffats</a:t>
            </a:r>
          </a:p>
          <a:p>
            <a:r>
              <a:rPr lang="sv-SE" dirty="0"/>
              <a:t>§ 29 Om förhandling före uppsägning pga. arbetsbrist eller permittering gäller §§11-14 MBL</a:t>
            </a:r>
          </a:p>
          <a:p>
            <a:r>
              <a:rPr lang="sv-SE" dirty="0"/>
              <a:t>§ 30 Vid uppsägning eller avsked pga. personliga skäl ska arbetstagaren underrättas om detta i förväg (två veckor vid uppsägning och en vecka vid avsked) Är arbetsagaren fackligt organiserad ska arbetsgivaren samtidigt underrätta den lokala arbetstagarorganisationen. </a:t>
            </a:r>
          </a:p>
          <a:p>
            <a:r>
              <a:rPr lang="sv-SE" dirty="0"/>
              <a:t>Arbetstagarorganisationen och arbetstagaren har rätt till överläggning om arbetsgivarens beslutsavsikt. Om överläggning begärts får inte arbetsgivaren verkställa uppsägning/avsked innan överläggningen avslutats</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36</a:t>
            </a:fld>
            <a:endParaRPr lang="sv-SE" dirty="0"/>
          </a:p>
        </p:txBody>
      </p:sp>
    </p:spTree>
    <p:extLst>
      <p:ext uri="{BB962C8B-B14F-4D97-AF65-F5344CB8AC3E}">
        <p14:creationId xmlns:p14="http://schemas.microsoft.com/office/powerpoint/2010/main" val="963064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Förhandlingar forts.</a:t>
            </a:r>
          </a:p>
        </p:txBody>
      </p:sp>
      <p:sp>
        <p:nvSpPr>
          <p:cNvPr id="6" name="Platshållare för innehåll 5"/>
          <p:cNvSpPr>
            <a:spLocks noGrp="1"/>
          </p:cNvSpPr>
          <p:nvPr>
            <p:ph idx="1"/>
          </p:nvPr>
        </p:nvSpPr>
        <p:spPr/>
        <p:txBody>
          <a:bodyPr>
            <a:normAutofit lnSpcReduction="10000"/>
          </a:bodyPr>
          <a:lstStyle/>
          <a:p>
            <a:r>
              <a:rPr lang="sv-SE" dirty="0"/>
              <a:t>§ 30a Besked till arbetstagare enl. § 15 av arbetsgivare om att tidsbegränsad anställning ska upphöra. Arbetsgivaren ska samtidigt varsla, den arbetstagarorganisation som arbetstagaren tillhör, om detta</a:t>
            </a:r>
          </a:p>
          <a:p>
            <a:r>
              <a:rPr lang="sv-SE" dirty="0"/>
              <a:t>§ 31 Arbetstagare som avser att ge provanställd arbetstagare besked om att avbryta provanställningen eller att anställningen inte kommer att övergå till en tillsvidareanställning ska varsla arbetstagaren (och i tillämpliga fall den arbetstagarorganisation där arbetstagaren är medlem)två veckor i förväg. </a:t>
            </a:r>
          </a:p>
          <a:p>
            <a:r>
              <a:rPr lang="sv-SE" dirty="0"/>
              <a:t>Arbetstagaren och den lokala arbetstagarorganisationen har rätt till överläggning om beskedet.</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37</a:t>
            </a:fld>
            <a:endParaRPr lang="sv-SE" dirty="0"/>
          </a:p>
        </p:txBody>
      </p:sp>
    </p:spTree>
    <p:extLst>
      <p:ext uri="{BB962C8B-B14F-4D97-AF65-F5344CB8AC3E}">
        <p14:creationId xmlns:p14="http://schemas.microsoft.com/office/powerpoint/2010/main" val="1622425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Förhandling forts..</a:t>
            </a:r>
          </a:p>
        </p:txBody>
      </p:sp>
      <p:sp>
        <p:nvSpPr>
          <p:cNvPr id="6" name="Platshållare för innehåll 5"/>
          <p:cNvSpPr>
            <a:spLocks noGrp="1"/>
          </p:cNvSpPr>
          <p:nvPr>
            <p:ph idx="1"/>
          </p:nvPr>
        </p:nvSpPr>
        <p:spPr/>
        <p:txBody>
          <a:bodyPr/>
          <a:lstStyle/>
          <a:p>
            <a:r>
              <a:rPr lang="sv-SE" dirty="0"/>
              <a:t>§ 32 Skyldighet för arbetsgivare att förhandla innan anställning om någon annan har företrädesrätt till återanställning eller företrädesrätt till högre sysselsättningsgrad eller vem av dessa som ska få återanställning (jml MBL §§ 1-14) </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38</a:t>
            </a:fld>
            <a:endParaRPr lang="sv-SE" dirty="0"/>
          </a:p>
        </p:txBody>
      </p:sp>
    </p:spTree>
    <p:extLst>
      <p:ext uri="{BB962C8B-B14F-4D97-AF65-F5344CB8AC3E}">
        <p14:creationId xmlns:p14="http://schemas.microsoft.com/office/powerpoint/2010/main" val="35683422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599" y="609600"/>
            <a:ext cx="6347713" cy="917448"/>
          </a:xfrm>
        </p:spPr>
        <p:txBody>
          <a:bodyPr>
            <a:normAutofit fontScale="90000"/>
          </a:bodyPr>
          <a:lstStyle/>
          <a:p>
            <a:r>
              <a:rPr lang="sv-SE" dirty="0"/>
              <a:t>Rätt att kvarstå i anställningen till 67 år</a:t>
            </a:r>
          </a:p>
        </p:txBody>
      </p:sp>
      <p:sp>
        <p:nvSpPr>
          <p:cNvPr id="6" name="Platshållare för innehåll 5"/>
          <p:cNvSpPr>
            <a:spLocks noGrp="1"/>
          </p:cNvSpPr>
          <p:nvPr>
            <p:ph idx="1"/>
          </p:nvPr>
        </p:nvSpPr>
        <p:spPr>
          <a:xfrm>
            <a:off x="301752" y="1527048"/>
            <a:ext cx="8503920" cy="4638256"/>
          </a:xfrm>
        </p:spPr>
        <p:txBody>
          <a:bodyPr>
            <a:normAutofit/>
          </a:bodyPr>
          <a:lstStyle/>
          <a:p>
            <a:r>
              <a:rPr lang="sv-SE" dirty="0"/>
              <a:t>§ 32 Arbetstagare har rätt at kvarstå i anställning till utgången av den månad då hen fyller 67 år. </a:t>
            </a:r>
            <a:r>
              <a:rPr lang="sv-SE"/>
              <a:t>(1/1 2020 68 år; 1/1 2023 69 år)</a:t>
            </a:r>
            <a:endParaRPr lang="sv-SE" dirty="0"/>
          </a:p>
          <a:p>
            <a:r>
              <a:rPr lang="sv-SE" dirty="0"/>
              <a:t>§ 32a Om en arbetsgivare vill att en arbetstagare ska lämna anställningen vid utgången av den månad då hen fyller 67 år ska arbetsgivaren skriftligen ge arbetstagaren besked om detta minst en månad i förväg. </a:t>
            </a:r>
          </a:p>
          <a:p>
            <a:r>
              <a:rPr lang="sv-SE" dirty="0"/>
              <a:t>Detsamma gäller vid beslut om hel sjukersättning</a:t>
            </a:r>
          </a:p>
          <a:p>
            <a:r>
              <a:rPr lang="sv-SE" dirty="0"/>
              <a:t>67 åringen har längst en månads uppsägningstid och ingen företrädesrätt</a:t>
            </a:r>
          </a:p>
          <a:p>
            <a:pPr marL="0" indent="0">
              <a:buNone/>
            </a:pPr>
            <a:endParaRPr lang="sv-SE" dirty="0"/>
          </a:p>
          <a:p>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39</a:t>
            </a:fld>
            <a:endParaRPr lang="sv-SE" dirty="0"/>
          </a:p>
        </p:txBody>
      </p:sp>
    </p:spTree>
    <p:extLst>
      <p:ext uri="{BB962C8B-B14F-4D97-AF65-F5344CB8AC3E}">
        <p14:creationId xmlns:p14="http://schemas.microsoft.com/office/powerpoint/2010/main" val="222388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Anställningsavtalet</a:t>
            </a:r>
          </a:p>
        </p:txBody>
      </p:sp>
      <p:sp>
        <p:nvSpPr>
          <p:cNvPr id="6" name="Platshållare för innehåll 5"/>
          <p:cNvSpPr>
            <a:spLocks noGrp="1"/>
          </p:cNvSpPr>
          <p:nvPr>
            <p:ph idx="1"/>
          </p:nvPr>
        </p:nvSpPr>
        <p:spPr/>
        <p:txBody>
          <a:bodyPr/>
          <a:lstStyle/>
          <a:p>
            <a:r>
              <a:rPr lang="sv-SE" dirty="0"/>
              <a:t>Det finns inget egentligt formkrav på ett anställningsavtal. </a:t>
            </a:r>
          </a:p>
          <a:p>
            <a:r>
              <a:rPr lang="sv-SE" dirty="0"/>
              <a:t>Anställningsavtalet kan slutas skriftligt, muntligt eller konkludent</a:t>
            </a:r>
          </a:p>
          <a:p>
            <a:r>
              <a:rPr lang="sv-SE" dirty="0"/>
              <a:t>Skriftliga anställningsavtal  är dock att rekommendera (anledning - in dubio contra stipulatorem)</a:t>
            </a:r>
          </a:p>
          <a:p>
            <a:r>
              <a:rPr lang="sv-SE" dirty="0"/>
              <a:t>Är det inte tydligt att anställningen är tidsbegränsad jml 5 o 6 §§ kan domstol på begäran fastställa att anställningen är en tillsvidareanställning (§ 36)</a:t>
            </a:r>
          </a:p>
          <a:p>
            <a:pPr marL="0" indent="0">
              <a:buNone/>
            </a:pPr>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4</a:t>
            </a:fld>
            <a:endParaRPr lang="sv-SE" dirty="0"/>
          </a:p>
        </p:txBody>
      </p:sp>
    </p:spTree>
    <p:extLst>
      <p:ext uri="{BB962C8B-B14F-4D97-AF65-F5344CB8AC3E}">
        <p14:creationId xmlns:p14="http://schemas.microsoft.com/office/powerpoint/2010/main" val="704350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Tvister om giltighet av uppsägning</a:t>
            </a:r>
          </a:p>
        </p:txBody>
      </p:sp>
      <p:sp>
        <p:nvSpPr>
          <p:cNvPr id="6" name="Platshållare för innehåll 5"/>
          <p:cNvSpPr>
            <a:spLocks noGrp="1"/>
          </p:cNvSpPr>
          <p:nvPr>
            <p:ph idx="1"/>
          </p:nvPr>
        </p:nvSpPr>
        <p:spPr/>
        <p:txBody>
          <a:bodyPr>
            <a:normAutofit/>
          </a:bodyPr>
          <a:lstStyle/>
          <a:p>
            <a:r>
              <a:rPr lang="sv-SE" dirty="0"/>
              <a:t>§ 34 om arbetstagare sagts upp utan saklig grund ska uppsägningen ogiltigförklaras av domstol på yrkande  av arbetstagaren (inte vid grunden att den strider mot turordningsreglerna – det kan medföra skadestånd)</a:t>
            </a:r>
          </a:p>
          <a:p>
            <a:r>
              <a:rPr lang="sv-SE" dirty="0"/>
              <a:t>Uppstår tvist om en uppsägnings giltighet gäller anställningen till tvisten slutligen avgjorts. Lön och andra förmåner består så länge anställningen består</a:t>
            </a:r>
          </a:p>
          <a:p>
            <a:r>
              <a:rPr lang="sv-SE" dirty="0"/>
              <a:t>Med att tvisten har </a:t>
            </a:r>
            <a:r>
              <a:rPr lang="sv-SE" i="1" dirty="0"/>
              <a:t>slutligt avgjorts</a:t>
            </a:r>
            <a:r>
              <a:rPr lang="sv-SE" dirty="0"/>
              <a:t> menas att eventuell dom har vunnit laga kraft eller att tvisten nått sin slutliga lösning på annat sätt, t.ex. att parterna har förlikats.</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40</a:t>
            </a:fld>
            <a:endParaRPr lang="sv-SE" dirty="0"/>
          </a:p>
        </p:txBody>
      </p:sp>
    </p:spTree>
    <p:extLst>
      <p:ext uri="{BB962C8B-B14F-4D97-AF65-F5344CB8AC3E}">
        <p14:creationId xmlns:p14="http://schemas.microsoft.com/office/powerpoint/2010/main" val="982710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Tvister om giltighet av avsked</a:t>
            </a:r>
          </a:p>
        </p:txBody>
      </p:sp>
      <p:sp>
        <p:nvSpPr>
          <p:cNvPr id="6" name="Platshållare för innehåll 5"/>
          <p:cNvSpPr>
            <a:spLocks noGrp="1"/>
          </p:cNvSpPr>
          <p:nvPr>
            <p:ph idx="1"/>
          </p:nvPr>
        </p:nvSpPr>
        <p:spPr/>
        <p:txBody>
          <a:bodyPr>
            <a:normAutofit/>
          </a:bodyPr>
          <a:lstStyle/>
          <a:p>
            <a:r>
              <a:rPr lang="sv-SE" dirty="0"/>
              <a:t>§ 35 Om arbetstagare blivit avskedad av omständigheter som inte ens räckt för uppsägning, ska avskedandet förklaras ogiltigt på yrkande av arbetstagaren.</a:t>
            </a:r>
          </a:p>
          <a:p>
            <a:r>
              <a:rPr lang="sv-SE" dirty="0"/>
              <a:t>Om sådant yrkande görs kan domstol besluta om att anställningen består, trots avskedet,  tills tvisten slutligen avgjorts. Rätt till lön och andra förmåner så länge anställningen består</a:t>
            </a:r>
          </a:p>
          <a:p>
            <a:r>
              <a:rPr lang="sv-SE" dirty="0"/>
              <a:t>Om omständigheterna skulle ha räckt till en uppsägning men inte ett avsked ogiltigförklaras inte avskedandet. Arbetsgivaren blir dock skyldig att utge ersättning till arbetstagaren motsvarande anställningsförmåner under uppsägningstiden samt allmänt skadestånd (se 38 §)-</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41</a:t>
            </a:fld>
            <a:endParaRPr lang="sv-SE" dirty="0"/>
          </a:p>
        </p:txBody>
      </p:sp>
    </p:spTree>
    <p:extLst>
      <p:ext uri="{BB962C8B-B14F-4D97-AF65-F5344CB8AC3E}">
        <p14:creationId xmlns:p14="http://schemas.microsoft.com/office/powerpoint/2010/main" val="2862424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01752" y="228600"/>
            <a:ext cx="6862536" cy="896144"/>
          </a:xfrm>
        </p:spPr>
        <p:txBody>
          <a:bodyPr>
            <a:normAutofit fontScale="90000"/>
          </a:bodyPr>
          <a:lstStyle/>
          <a:p>
            <a:r>
              <a:rPr lang="sv-SE" dirty="0"/>
              <a:t>Tidsbegränsning av anställningsavtal i strid</a:t>
            </a:r>
            <a:br>
              <a:rPr lang="sv-SE" dirty="0"/>
            </a:br>
            <a:r>
              <a:rPr lang="sv-SE" dirty="0"/>
              <a:t> mot § 4 första stycket (tillsvidareanställning)</a:t>
            </a:r>
          </a:p>
        </p:txBody>
      </p:sp>
      <p:sp>
        <p:nvSpPr>
          <p:cNvPr id="6" name="Platshållare för innehåll 5"/>
          <p:cNvSpPr>
            <a:spLocks noGrp="1"/>
          </p:cNvSpPr>
          <p:nvPr>
            <p:ph idx="1"/>
          </p:nvPr>
        </p:nvSpPr>
        <p:spPr/>
        <p:txBody>
          <a:bodyPr/>
          <a:lstStyle/>
          <a:p>
            <a:r>
              <a:rPr lang="sv-SE" dirty="0"/>
              <a:t>§ 36 Ett anställningsavtal som tidsbegränsats i strid mot LAS § 4 första stycket (huvudregel - presumtion om tillsvidareanställning) ska efter yrkande av arbetstagren gälla tillsvidare.</a:t>
            </a:r>
          </a:p>
          <a:p>
            <a:r>
              <a:rPr lang="sv-SE" dirty="0"/>
              <a:t>Domstol kan besluta om att anställningen, trots avtalet, ska bestå tills tvisten slutligen avgjorts. Lön och andra förmåner består.</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42</a:t>
            </a:fld>
            <a:endParaRPr lang="sv-SE" dirty="0"/>
          </a:p>
        </p:txBody>
      </p:sp>
    </p:spTree>
    <p:extLst>
      <p:ext uri="{BB962C8B-B14F-4D97-AF65-F5344CB8AC3E}">
        <p14:creationId xmlns:p14="http://schemas.microsoft.com/office/powerpoint/2010/main" val="1455043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38 Skadestånd</a:t>
            </a:r>
          </a:p>
        </p:txBody>
      </p:sp>
      <p:sp>
        <p:nvSpPr>
          <p:cNvPr id="6" name="Platshållare för innehåll 5"/>
          <p:cNvSpPr>
            <a:spLocks noGrp="1"/>
          </p:cNvSpPr>
          <p:nvPr>
            <p:ph idx="1"/>
          </p:nvPr>
        </p:nvSpPr>
        <p:spPr/>
        <p:txBody>
          <a:bodyPr>
            <a:normAutofit/>
          </a:bodyPr>
          <a:lstStyle/>
          <a:p>
            <a:r>
              <a:rPr lang="sv-SE" dirty="0"/>
              <a:t>Arbetsgivare som bryter mot denna lag ska utöver lön och andra anställningsförmåner betala ersättning för den skada som uppkommer för arbetstagaren.</a:t>
            </a:r>
          </a:p>
          <a:p>
            <a:r>
              <a:rPr lang="sv-SE" dirty="0"/>
              <a:t>Arbetstagaren är skadeståndsskyldig om hen inte iakttager den uppsägningstid som anges i § 11 1 st.</a:t>
            </a:r>
          </a:p>
          <a:p>
            <a:r>
              <a:rPr lang="sv-SE" dirty="0"/>
              <a:t>Skadestånd enligt 1:a stycket § 38 kan avse både ersättning för den skada som uppkommer(ekonomiskt skadestånd) och för den kränkning(</a:t>
            </a:r>
            <a:r>
              <a:rPr lang="sv-SE"/>
              <a:t>allmänt skadestånd) </a:t>
            </a:r>
            <a:r>
              <a:rPr lang="sv-SE" dirty="0"/>
              <a:t>som lagbrottet innebär .</a:t>
            </a:r>
          </a:p>
          <a:p>
            <a:r>
              <a:rPr lang="sv-SE" dirty="0"/>
              <a:t>Om det är skäligt kan skadeståndet sättas ned eller helt falla bort</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43</a:t>
            </a:fld>
            <a:endParaRPr lang="sv-SE" dirty="0"/>
          </a:p>
        </p:txBody>
      </p:sp>
    </p:spTree>
    <p:extLst>
      <p:ext uri="{BB962C8B-B14F-4D97-AF65-F5344CB8AC3E}">
        <p14:creationId xmlns:p14="http://schemas.microsoft.com/office/powerpoint/2010/main" val="3007284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Definitioner av olika skadestånd</a:t>
            </a:r>
          </a:p>
        </p:txBody>
      </p:sp>
      <p:sp>
        <p:nvSpPr>
          <p:cNvPr id="6" name="Platshållare för innehåll 5"/>
          <p:cNvSpPr>
            <a:spLocks noGrp="1"/>
          </p:cNvSpPr>
          <p:nvPr>
            <p:ph idx="1"/>
          </p:nvPr>
        </p:nvSpPr>
        <p:spPr/>
        <p:txBody>
          <a:bodyPr>
            <a:normAutofit fontScale="92500" lnSpcReduction="10000"/>
          </a:bodyPr>
          <a:lstStyle/>
          <a:p>
            <a:r>
              <a:rPr lang="sv-SE" dirty="0"/>
              <a:t>Skadeståndet delas upp i två delar: ekonomiskt skadestånd samt allmänt skadestånd. </a:t>
            </a:r>
          </a:p>
          <a:p>
            <a:r>
              <a:rPr lang="sv-SE" b="1" dirty="0"/>
              <a:t>Det ekonomiska skadeståndet (reparerande)</a:t>
            </a:r>
            <a:r>
              <a:rPr lang="sv-SE" dirty="0"/>
              <a:t> består av ersättning för uppkomna skador. Även framtida beräkningsbara skador kan medräknas. Ersättningen ska i princip kunna styrkas med summor på eventuella bortfall av inkomster eller uppkomna kostnader som tillkommit p.g.a. att arbetsgivaren brutit mot bestämmelserna i LAS. </a:t>
            </a:r>
          </a:p>
          <a:p>
            <a:r>
              <a:rPr lang="sv-SE" b="1" dirty="0"/>
              <a:t>Det allmänna skadeståndet (ideellt)</a:t>
            </a:r>
            <a:r>
              <a:rPr lang="sv-SE" dirty="0"/>
              <a:t> beräknas utan anknytning till någon faktisk förlust eller utgift för arbetstagare. Det agerar oftast som en sanktion för arbetsgivaren som brutit mot bestämmelserna i LAS. Ersättning för kränkning är ett allmänt skadestånd. </a:t>
            </a:r>
          </a:p>
          <a:p>
            <a:r>
              <a:rPr lang="sv-SE" dirty="0"/>
              <a:t>Nedsättning av skadestånd tillämpas mycket restriktivt. </a:t>
            </a:r>
          </a:p>
          <a:p>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44</a:t>
            </a:fld>
            <a:endParaRPr lang="sv-SE" dirty="0"/>
          </a:p>
        </p:txBody>
      </p:sp>
    </p:spTree>
    <p:extLst>
      <p:ext uri="{BB962C8B-B14F-4D97-AF65-F5344CB8AC3E}">
        <p14:creationId xmlns:p14="http://schemas.microsoft.com/office/powerpoint/2010/main" val="222192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39 Normerande skadestånd (prislista)</a:t>
            </a:r>
          </a:p>
        </p:txBody>
      </p:sp>
      <p:sp>
        <p:nvSpPr>
          <p:cNvPr id="6" name="Platshållare för innehåll 5"/>
          <p:cNvSpPr>
            <a:spLocks noGrp="1"/>
          </p:cNvSpPr>
          <p:nvPr>
            <p:ph idx="1"/>
          </p:nvPr>
        </p:nvSpPr>
        <p:spPr/>
        <p:txBody>
          <a:bodyPr>
            <a:normAutofit/>
          </a:bodyPr>
          <a:lstStyle/>
          <a:p>
            <a:r>
              <a:rPr lang="sv-SE" dirty="0"/>
              <a:t>Om en arbetsgivare vägrar rätta sig efter en dom (kvälja dom) om ogiltigförklaring av uppsägning eller avsked, eller att tidsbegränsad anställning ska gälla tillsvidare – ska anställningsförhållandet anses som upplöst.</a:t>
            </a:r>
          </a:p>
          <a:p>
            <a:r>
              <a:rPr lang="sv-SE" dirty="0"/>
              <a:t>För sin vägran ska arbetsgivaren betala skadestånd mellan 16 månadslöner och 32 månadslöner beroende av arbetstagrens anställningstid hos arbetagivaren, dock ska inte fler månadslöner utges än som motsvarar påbörjade anställningsmånader (dock lägst 6 månadslöner)</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45</a:t>
            </a:fld>
            <a:endParaRPr lang="sv-SE" dirty="0"/>
          </a:p>
        </p:txBody>
      </p:sp>
    </p:spTree>
    <p:extLst>
      <p:ext uri="{BB962C8B-B14F-4D97-AF65-F5344CB8AC3E}">
        <p14:creationId xmlns:p14="http://schemas.microsoft.com/office/powerpoint/2010/main" val="474457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39</a:t>
            </a:r>
          </a:p>
        </p:txBody>
      </p:sp>
      <p:sp>
        <p:nvSpPr>
          <p:cNvPr id="6" name="Platshållare för innehåll 5"/>
          <p:cNvSpPr>
            <a:spLocks noGrp="1"/>
          </p:cNvSpPr>
          <p:nvPr>
            <p:ph idx="1"/>
          </p:nvPr>
        </p:nvSpPr>
        <p:spPr/>
        <p:txBody>
          <a:bodyPr/>
          <a:lstStyle/>
          <a:p>
            <a:r>
              <a:rPr lang="sv-SE" dirty="0"/>
              <a:t>Denna paragraf behandlar det normerade skadeståndet, vilket utgår till arbetstagaren enligt tabellen i § 39. Anledningen till detta är att även om en domstol har förklarat en uppsägning eller ett avskedande ogiltigt kan arbetsgivaren aldrig påtvingas ett anställningsförhållande. Det skulle vara att inkräkta på arbetsgivarens arbetsledningsrätt </a:t>
            </a:r>
            <a:br>
              <a:rPr lang="sv-SE" dirty="0"/>
            </a:br>
            <a:r>
              <a:rPr lang="sv-SE" dirty="0"/>
              <a:t>(se decemberkompromissen LO-SAF 1906).</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46</a:t>
            </a:fld>
            <a:endParaRPr lang="sv-SE" dirty="0"/>
          </a:p>
        </p:txBody>
      </p:sp>
    </p:spTree>
    <p:extLst>
      <p:ext uri="{BB962C8B-B14F-4D97-AF65-F5344CB8AC3E}">
        <p14:creationId xmlns:p14="http://schemas.microsoft.com/office/powerpoint/2010/main" val="35420859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40-42 Preskriptionstider</a:t>
            </a:r>
          </a:p>
        </p:txBody>
      </p:sp>
      <p:sp>
        <p:nvSpPr>
          <p:cNvPr id="6" name="Platshållare för innehåll 5"/>
          <p:cNvSpPr>
            <a:spLocks noGrp="1"/>
          </p:cNvSpPr>
          <p:nvPr>
            <p:ph idx="1"/>
          </p:nvPr>
        </p:nvSpPr>
        <p:spPr/>
        <p:txBody>
          <a:bodyPr/>
          <a:lstStyle/>
          <a:p>
            <a:r>
              <a:rPr lang="sv-SE" dirty="0"/>
              <a:t>Preskriptionstiderna (den tidsrymd inom vilken part måste väcka talan eller underrätta motparten) i arbetsrättsliga tvister är generellt sett mycket korta. Sker inte detta ( väcka talan, underrättelse m.m.) har parten förlorat sin talan.</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47</a:t>
            </a:fld>
            <a:endParaRPr lang="sv-SE" dirty="0"/>
          </a:p>
        </p:txBody>
      </p:sp>
    </p:spTree>
    <p:extLst>
      <p:ext uri="{BB962C8B-B14F-4D97-AF65-F5344CB8AC3E}">
        <p14:creationId xmlns:p14="http://schemas.microsoft.com/office/powerpoint/2010/main" val="25454092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43 Rättegång </a:t>
            </a:r>
          </a:p>
        </p:txBody>
      </p:sp>
      <p:sp>
        <p:nvSpPr>
          <p:cNvPr id="6" name="Platshållare för innehåll 5"/>
          <p:cNvSpPr>
            <a:spLocks noGrp="1"/>
          </p:cNvSpPr>
          <p:nvPr>
            <p:ph idx="1"/>
          </p:nvPr>
        </p:nvSpPr>
        <p:spPr/>
        <p:txBody>
          <a:bodyPr/>
          <a:lstStyle/>
          <a:p>
            <a:r>
              <a:rPr lang="sv-SE" dirty="0"/>
              <a:t>Mål om tillämpning av denna lag (LAS) handläggs enligt lagen (1974:371) om rättegången i arbetstvister. Mål som avses i §§ 34--36(tvister om uppsägningar och avsked) skall handläggas skyndsamt.</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48</a:t>
            </a:fld>
            <a:endParaRPr lang="sv-SE" dirty="0"/>
          </a:p>
        </p:txBody>
      </p:sp>
    </p:spTree>
    <p:extLst>
      <p:ext uri="{BB962C8B-B14F-4D97-AF65-F5344CB8AC3E}">
        <p14:creationId xmlns:p14="http://schemas.microsoft.com/office/powerpoint/2010/main" val="597899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95536" y="260648"/>
            <a:ext cx="8534400" cy="1440160"/>
          </a:xfrm>
        </p:spPr>
        <p:txBody>
          <a:bodyPr>
            <a:normAutofit fontScale="90000"/>
          </a:bodyPr>
          <a:lstStyle/>
          <a:p>
            <a:r>
              <a:rPr lang="sv-SE" dirty="0"/>
              <a:t>Arbetstvister </a:t>
            </a:r>
            <a:br>
              <a:rPr lang="sv-SE" dirty="0"/>
            </a:br>
            <a:r>
              <a:rPr lang="sv-SE" dirty="0"/>
              <a:t>lagen (1974:371) om rättegången i arbetstvister</a:t>
            </a:r>
          </a:p>
        </p:txBody>
      </p:sp>
      <p:sp>
        <p:nvSpPr>
          <p:cNvPr id="6" name="Platshållare för innehåll 5"/>
          <p:cNvSpPr>
            <a:spLocks noGrp="1"/>
          </p:cNvSpPr>
          <p:nvPr>
            <p:ph idx="1"/>
          </p:nvPr>
        </p:nvSpPr>
        <p:spPr>
          <a:xfrm>
            <a:off x="301752" y="1916832"/>
            <a:ext cx="8503920" cy="4320480"/>
          </a:xfrm>
        </p:spPr>
        <p:txBody>
          <a:bodyPr>
            <a:normAutofit lnSpcReduction="10000"/>
          </a:bodyPr>
          <a:lstStyle/>
          <a:p>
            <a:r>
              <a:rPr lang="sv-SE" dirty="0"/>
              <a:t>En arbetstvist är en tvist (en tvist uppstår om två parter inte kommer överens) som rör förhållandet mellan arbetsgivare och arbetstagare.</a:t>
            </a:r>
          </a:p>
          <a:p>
            <a:r>
              <a:rPr lang="sv-SE" dirty="0"/>
              <a:t>Arbetsdomstolen (AD) är en specialdomstol med uppgift att pröva arbetsrättsliga tvister. Vissa typer av arbetstvister kan prövas direkt av Arbetsdomstolen, andra tas upp av en tingsrätt.</a:t>
            </a:r>
          </a:p>
          <a:p>
            <a:r>
              <a:rPr lang="sv-SE" dirty="0"/>
              <a:t>Arbetsdomstolen består normalt av sju ledamöter vid huvudförhandling. Två juristdomare, en arbetsrättsexpert/arbetsmarknadsexpert. Två ledamöter som företräder arbetsgivarsidan och två som företräder arbetstagarsidan</a:t>
            </a:r>
          </a:p>
          <a:p>
            <a:r>
              <a:rPr lang="sv-SE" dirty="0"/>
              <a:t>I diskrimineringsmål är det normalt fem ledamöter varav en från vardera parten.</a:t>
            </a:r>
          </a:p>
          <a:p>
            <a:r>
              <a:rPr lang="sv-SE" i="1" dirty="0"/>
              <a:t>Fullgörelsetalan</a:t>
            </a:r>
            <a:r>
              <a:rPr lang="sv-SE" dirty="0"/>
              <a:t> väcks av en part (käranden) för att få en annan part (svaranden) att fullgöra något</a:t>
            </a:r>
          </a:p>
          <a:p>
            <a:r>
              <a:rPr lang="sv-SE" i="1" dirty="0"/>
              <a:t>Fastställelsetalan </a:t>
            </a:r>
            <a:r>
              <a:rPr lang="sv-SE" dirty="0"/>
              <a:t>En talan för att slå fast om ett visst rättsförhållande föreligger</a:t>
            </a:r>
          </a:p>
          <a:p>
            <a:endParaRPr lang="sv-SE" dirty="0"/>
          </a:p>
          <a:p>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49</a:t>
            </a:fld>
            <a:endParaRPr lang="sv-SE" dirty="0"/>
          </a:p>
        </p:txBody>
      </p:sp>
    </p:spTree>
    <p:extLst>
      <p:ext uri="{BB962C8B-B14F-4D97-AF65-F5344CB8AC3E}">
        <p14:creationId xmlns:p14="http://schemas.microsoft.com/office/powerpoint/2010/main" val="1278917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Anställningsavtalet enl. avtalslagen (1915:218)</a:t>
            </a:r>
          </a:p>
        </p:txBody>
      </p:sp>
      <p:sp>
        <p:nvSpPr>
          <p:cNvPr id="6" name="Platshållare för innehåll 5"/>
          <p:cNvSpPr>
            <a:spLocks noGrp="1"/>
          </p:cNvSpPr>
          <p:nvPr>
            <p:ph idx="1"/>
          </p:nvPr>
        </p:nvSpPr>
        <p:spPr/>
        <p:txBody>
          <a:bodyPr>
            <a:normAutofit lnSpcReduction="10000"/>
          </a:bodyPr>
          <a:lstStyle/>
          <a:p>
            <a:r>
              <a:rPr lang="sv-SE" dirty="0"/>
              <a:t>Anställningsavtalet är ett individuellt avtal mellan arbetsgivaren och arbetstagaren. För avtalet gäller naturligtvis LAS men också avtalslagen.</a:t>
            </a:r>
          </a:p>
          <a:p>
            <a:r>
              <a:rPr lang="sv-SE" dirty="0"/>
              <a:t>Avtalslagen reglerar hur ett avtal kommer till och under vilka förutsättningar ett avtal kan vara giltigt/ogiltigt</a:t>
            </a:r>
          </a:p>
          <a:p>
            <a:r>
              <a:rPr lang="sv-SE" dirty="0"/>
              <a:t>Enligt Avtalslagen så sluts ett avtal generellt genom:</a:t>
            </a:r>
          </a:p>
          <a:p>
            <a:pPr>
              <a:buFontTx/>
              <a:buChar char="-"/>
            </a:pPr>
            <a:r>
              <a:rPr lang="sv-SE" dirty="0"/>
              <a:t>Anbud</a:t>
            </a:r>
          </a:p>
          <a:p>
            <a:pPr>
              <a:buFontTx/>
              <a:buChar char="-"/>
            </a:pPr>
            <a:r>
              <a:rPr lang="sv-SE" dirty="0"/>
              <a:t>Accept</a:t>
            </a:r>
          </a:p>
          <a:p>
            <a:pPr>
              <a:buFontTx/>
              <a:buChar char="-"/>
            </a:pPr>
            <a:r>
              <a:rPr lang="sv-SE" dirty="0"/>
              <a:t>Acceptfrist</a:t>
            </a:r>
          </a:p>
          <a:p>
            <a:pPr>
              <a:buFontTx/>
              <a:buChar char="-"/>
            </a:pPr>
            <a:r>
              <a:rPr lang="sv-SE" dirty="0"/>
              <a:t>För sen accept</a:t>
            </a:r>
          </a:p>
          <a:p>
            <a:pPr>
              <a:buFontTx/>
              <a:buChar char="-"/>
            </a:pPr>
            <a:r>
              <a:rPr lang="sv-SE" dirty="0"/>
              <a:t>Oren accept</a:t>
            </a:r>
          </a:p>
          <a:p>
            <a:pPr>
              <a:buFontTx/>
              <a:buChar char="-"/>
            </a:pPr>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5</a:t>
            </a:fld>
            <a:endParaRPr lang="sv-SE" dirty="0"/>
          </a:p>
        </p:txBody>
      </p:sp>
    </p:spTree>
    <p:extLst>
      <p:ext uri="{BB962C8B-B14F-4D97-AF65-F5344CB8AC3E}">
        <p14:creationId xmlns:p14="http://schemas.microsoft.com/office/powerpoint/2010/main" val="1811417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Tvist i arbetsdomstolen</a:t>
            </a:r>
          </a:p>
        </p:txBody>
      </p:sp>
      <p:sp>
        <p:nvSpPr>
          <p:cNvPr id="6" name="Platshållare för innehåll 5"/>
          <p:cNvSpPr>
            <a:spLocks noGrp="1"/>
          </p:cNvSpPr>
          <p:nvPr>
            <p:ph idx="1"/>
          </p:nvPr>
        </p:nvSpPr>
        <p:spPr/>
        <p:txBody>
          <a:bodyPr>
            <a:normAutofit/>
          </a:bodyPr>
          <a:lstStyle/>
          <a:p>
            <a:r>
              <a:rPr lang="sv-SE" dirty="0"/>
              <a:t>För att en arbetstvist ska få föras direkt i Arbetsdomstolen krävs två saker:</a:t>
            </a:r>
          </a:p>
          <a:p>
            <a:r>
              <a:rPr lang="sv-SE" dirty="0"/>
              <a:t>Talan måste väckas av en arbetsgivar- eller arbetstagarorganisation eller av en arbetsgivare som själv slutit kollektivavtal. </a:t>
            </a:r>
          </a:p>
          <a:p>
            <a:r>
              <a:rPr lang="sv-SE" dirty="0"/>
              <a:t>Därutöver måste målet gälla tvist om kollektivavtal eller tvist som avses i medbestämmandelagen (exempelvis föreningsrättstvister eller tvister om förhandlingsrätt) eller tvist mellan parter som är bundna av kollektivavtal eller tvist som angår arbetsplats där kollektivavtal gäller.</a:t>
            </a:r>
          </a:p>
          <a:p>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50</a:t>
            </a:fld>
            <a:endParaRPr lang="sv-SE" dirty="0"/>
          </a:p>
        </p:txBody>
      </p:sp>
    </p:spTree>
    <p:extLst>
      <p:ext uri="{BB962C8B-B14F-4D97-AF65-F5344CB8AC3E}">
        <p14:creationId xmlns:p14="http://schemas.microsoft.com/office/powerpoint/2010/main" val="306088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Arbetstvister i Tingsrätt, typ av talan</a:t>
            </a:r>
          </a:p>
        </p:txBody>
      </p:sp>
      <p:sp>
        <p:nvSpPr>
          <p:cNvPr id="6" name="Platshållare för innehåll 5"/>
          <p:cNvSpPr>
            <a:spLocks noGrp="1"/>
          </p:cNvSpPr>
          <p:nvPr>
            <p:ph idx="1"/>
          </p:nvPr>
        </p:nvSpPr>
        <p:spPr/>
        <p:txBody>
          <a:bodyPr>
            <a:normAutofit/>
          </a:bodyPr>
          <a:lstStyle/>
          <a:p>
            <a:r>
              <a:rPr lang="sv-SE" dirty="0"/>
              <a:t>I andra typer av arbetstvister ska talan väckas vid tingsrätt. </a:t>
            </a:r>
          </a:p>
          <a:p>
            <a:r>
              <a:rPr lang="sv-SE" dirty="0"/>
              <a:t>För en enskild arbetstagare som inte är medlem i eller inte har stöd av någon facklig organisation gäller alltså att talan ska väckas vid tingsrätt. </a:t>
            </a:r>
          </a:p>
          <a:p>
            <a:r>
              <a:rPr lang="sv-SE" dirty="0"/>
              <a:t>Detsamma gäller en arbetsgivare som inte har stöd av en arbetsgivarorganisation. </a:t>
            </a:r>
          </a:p>
          <a:p>
            <a:r>
              <a:rPr lang="sv-SE" dirty="0"/>
              <a:t>Om en part är missnöjd med tingsrättens avgörande i en sådan tvist kan överklagande ske till Arbetsdomstolen. Arbetsdomstolens dom kan inte överklagas.</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51</a:t>
            </a:fld>
            <a:endParaRPr lang="sv-SE" dirty="0"/>
          </a:p>
        </p:txBody>
      </p:sp>
    </p:spTree>
    <p:extLst>
      <p:ext uri="{BB962C8B-B14F-4D97-AF65-F5344CB8AC3E}">
        <p14:creationId xmlns:p14="http://schemas.microsoft.com/office/powerpoint/2010/main" val="2091808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Rättegångshinder (på yrkande av part)</a:t>
            </a:r>
          </a:p>
        </p:txBody>
      </p:sp>
      <p:sp>
        <p:nvSpPr>
          <p:cNvPr id="6" name="Platshållare för innehåll 5"/>
          <p:cNvSpPr>
            <a:spLocks noGrp="1"/>
          </p:cNvSpPr>
          <p:nvPr>
            <p:ph idx="1"/>
          </p:nvPr>
        </p:nvSpPr>
        <p:spPr/>
        <p:txBody>
          <a:bodyPr/>
          <a:lstStyle/>
          <a:p>
            <a:r>
              <a:rPr lang="sv-SE" dirty="0"/>
              <a:t>Tvisteförhandlingar jml MBL (lokal o central) måste ha genomförts innan talan kan väckas i domstol (AD eller TR)</a:t>
            </a:r>
          </a:p>
          <a:p>
            <a:r>
              <a:rPr lang="sv-SE" dirty="0"/>
              <a:t>Rättegångshinder:</a:t>
            </a:r>
          </a:p>
          <a:p>
            <a:pPr marL="0" indent="0">
              <a:buNone/>
            </a:pPr>
            <a:r>
              <a:rPr lang="sv-SE" dirty="0"/>
              <a:t>- Preskription</a:t>
            </a:r>
          </a:p>
          <a:p>
            <a:pPr marL="0" indent="0">
              <a:buNone/>
            </a:pPr>
            <a:r>
              <a:rPr lang="sv-SE" dirty="0"/>
              <a:t>- Avtal om skiljedomsförfarande</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52</a:t>
            </a:fld>
            <a:endParaRPr lang="sv-SE" dirty="0"/>
          </a:p>
        </p:txBody>
      </p:sp>
    </p:spTree>
    <p:extLst>
      <p:ext uri="{BB962C8B-B14F-4D97-AF65-F5344CB8AC3E}">
        <p14:creationId xmlns:p14="http://schemas.microsoft.com/office/powerpoint/2010/main" val="2026933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Överklagande till Arbetsdomstolen</a:t>
            </a:r>
          </a:p>
        </p:txBody>
      </p:sp>
      <p:sp>
        <p:nvSpPr>
          <p:cNvPr id="6" name="Platshållare för innehåll 5"/>
          <p:cNvSpPr>
            <a:spLocks noGrp="1"/>
          </p:cNvSpPr>
          <p:nvPr>
            <p:ph idx="1"/>
          </p:nvPr>
        </p:nvSpPr>
        <p:spPr/>
        <p:txBody>
          <a:bodyPr/>
          <a:lstStyle/>
          <a:p>
            <a:r>
              <a:rPr lang="sv-SE" dirty="0"/>
              <a:t>En tingsrätts dom eller beslut får överklagas hos Arbetsdomstolen.</a:t>
            </a:r>
          </a:p>
          <a:p>
            <a:r>
              <a:rPr lang="sv-SE" dirty="0"/>
              <a:t>Ofta krävs prövningstillstånd för att få en Tingsrätts dom prövad i AD:</a:t>
            </a:r>
            <a:br>
              <a:rPr lang="sv-SE" dirty="0"/>
            </a:br>
            <a:r>
              <a:rPr lang="sv-SE" dirty="0"/>
              <a:t>- Granskningsfall</a:t>
            </a:r>
            <a:br>
              <a:rPr lang="sv-SE" dirty="0"/>
            </a:br>
            <a:r>
              <a:rPr lang="sv-SE" dirty="0"/>
              <a:t>- Ändringsfall</a:t>
            </a:r>
            <a:br>
              <a:rPr lang="sv-SE" dirty="0"/>
            </a:br>
            <a:r>
              <a:rPr lang="sv-SE" dirty="0"/>
              <a:t>- Prejudikatsfall</a:t>
            </a:r>
            <a:br>
              <a:rPr lang="sv-SE" dirty="0"/>
            </a:br>
            <a:r>
              <a:rPr lang="sv-SE" dirty="0"/>
              <a:t>- Extraordinära fall</a:t>
            </a:r>
            <a:br>
              <a:rPr lang="sv-SE" dirty="0"/>
            </a:br>
            <a:endParaRPr lang="sv-SE" dirty="0"/>
          </a:p>
          <a:p>
            <a:pPr marL="0" indent="0">
              <a:buNone/>
            </a:pPr>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53</a:t>
            </a:fld>
            <a:endParaRPr lang="sv-SE" dirty="0"/>
          </a:p>
        </p:txBody>
      </p:sp>
    </p:spTree>
    <p:extLst>
      <p:ext uri="{BB962C8B-B14F-4D97-AF65-F5344CB8AC3E}">
        <p14:creationId xmlns:p14="http://schemas.microsoft.com/office/powerpoint/2010/main" val="40990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Skadestånd, rättegångskostnader</a:t>
            </a:r>
          </a:p>
        </p:txBody>
      </p:sp>
      <p:sp>
        <p:nvSpPr>
          <p:cNvPr id="6" name="Platshållare för innehåll 5"/>
          <p:cNvSpPr>
            <a:spLocks noGrp="1"/>
          </p:cNvSpPr>
          <p:nvPr>
            <p:ph idx="1"/>
          </p:nvPr>
        </p:nvSpPr>
        <p:spPr/>
        <p:txBody>
          <a:bodyPr/>
          <a:lstStyle/>
          <a:p>
            <a:r>
              <a:rPr lang="sv-SE" dirty="0"/>
              <a:t>I tvisteförhandlingar kan domstolarna endast döma ut skadestånd (som kan vara betydande belopp) och diskrimineringsersättning</a:t>
            </a:r>
          </a:p>
          <a:p>
            <a:r>
              <a:rPr lang="sv-SE" dirty="0"/>
              <a:t>Den förlorande parten får oftast stå för sina egna rättegångskostnader och motpartens rättegångskostnader</a:t>
            </a:r>
          </a:p>
          <a:p>
            <a:r>
              <a:rPr lang="sv-SE" dirty="0"/>
              <a:t>Domstolen kan förordna att vardera parten skall bära sin rättegångskostnad, om den part som förlorat målet hade skälig anledning att få tvisten prövad.</a:t>
            </a:r>
          </a:p>
          <a:p>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54</a:t>
            </a:fld>
            <a:endParaRPr lang="sv-SE" dirty="0"/>
          </a:p>
        </p:txBody>
      </p:sp>
    </p:spTree>
    <p:extLst>
      <p:ext uri="{BB962C8B-B14F-4D97-AF65-F5344CB8AC3E}">
        <p14:creationId xmlns:p14="http://schemas.microsoft.com/office/powerpoint/2010/main" val="164321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332656"/>
            <a:ext cx="8534400" cy="758952"/>
          </a:xfrm>
        </p:spPr>
        <p:txBody>
          <a:bodyPr>
            <a:normAutofit fontScale="90000"/>
          </a:bodyPr>
          <a:lstStyle/>
          <a:p>
            <a:r>
              <a:rPr lang="sv-SE" dirty="0"/>
              <a:t>Internationella </a:t>
            </a:r>
            <a:r>
              <a:rPr lang="sv-SE"/>
              <a:t>arbetstvister - </a:t>
            </a:r>
            <a:br>
              <a:rPr lang="sv-SE" dirty="0"/>
            </a:br>
            <a:r>
              <a:rPr lang="sv-SE" dirty="0"/>
              <a:t>vilken är behörig domstol</a:t>
            </a:r>
          </a:p>
        </p:txBody>
      </p:sp>
      <p:sp>
        <p:nvSpPr>
          <p:cNvPr id="6" name="Platshållare för innehåll 5"/>
          <p:cNvSpPr>
            <a:spLocks noGrp="1"/>
          </p:cNvSpPr>
          <p:nvPr>
            <p:ph idx="1"/>
          </p:nvPr>
        </p:nvSpPr>
        <p:spPr/>
        <p:txBody>
          <a:bodyPr/>
          <a:lstStyle/>
          <a:p>
            <a:r>
              <a:rPr lang="sv-SE" dirty="0"/>
              <a:t>Bryssel I-förordningen: en arbetstvist ska avgöras vid domstol i det land där arbetstagaren vanligtvis utför sitt arbete</a:t>
            </a:r>
          </a:p>
          <a:p>
            <a:r>
              <a:rPr lang="sv-SE" dirty="0"/>
              <a:t>Rom I-förordningen: vilket lands lag som ska tillämpas på tvisten. Parterna kan avtala om vilket lands lag som ska tillämpas. Saknas avtal tillämpas lagen i det land där arbetstagaren vanligtvis utför sitt arbete.</a:t>
            </a:r>
          </a:p>
          <a:p>
            <a:r>
              <a:rPr lang="sv-SE" dirty="0"/>
              <a:t>Flaggans lag: på fartyg tillämpas lagen i det land där fartyget är registrerat</a:t>
            </a:r>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55</a:t>
            </a:fld>
            <a:endParaRPr lang="sv-SE" dirty="0"/>
          </a:p>
        </p:txBody>
      </p:sp>
    </p:spTree>
    <p:extLst>
      <p:ext uri="{BB962C8B-B14F-4D97-AF65-F5344CB8AC3E}">
        <p14:creationId xmlns:p14="http://schemas.microsoft.com/office/powerpoint/2010/main" val="888063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Avtal i avtalslagen</a:t>
            </a:r>
          </a:p>
        </p:txBody>
      </p:sp>
      <p:sp>
        <p:nvSpPr>
          <p:cNvPr id="6" name="Platshållare för innehåll 5"/>
          <p:cNvSpPr>
            <a:spLocks noGrp="1"/>
          </p:cNvSpPr>
          <p:nvPr>
            <p:ph idx="1"/>
          </p:nvPr>
        </p:nvSpPr>
        <p:spPr/>
        <p:txBody>
          <a:bodyPr/>
          <a:lstStyle/>
          <a:p>
            <a:r>
              <a:rPr lang="sv-SE" dirty="0"/>
              <a:t>Anbud, accept är bindande rättshandlingar. De kan förutom av parterna fullgöras genom ställföreträdare, fullmakt eller någon med ställningsfullmakt</a:t>
            </a:r>
          </a:p>
          <a:p>
            <a:r>
              <a:rPr lang="sv-SE" dirty="0"/>
              <a:t>Avtalet kan angripas/ogiltighetsförklaras om det ingåtts av någon med bristande rättslig handlingsförmåga, tvång, svek, ocker, strida mot tro och heder. Som objektivt har betydelse för avtalet.</a:t>
            </a:r>
          </a:p>
          <a:p>
            <a:r>
              <a:rPr lang="sv-SE" dirty="0"/>
              <a:t>Oskäliga avtalsvillkor kan jämkas bl.a. genom generalklausulen i Avtalslagen § 36</a:t>
            </a:r>
          </a:p>
          <a:p>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6</a:t>
            </a:fld>
            <a:endParaRPr lang="sv-SE" dirty="0"/>
          </a:p>
        </p:txBody>
      </p:sp>
    </p:spTree>
    <p:extLst>
      <p:ext uri="{BB962C8B-B14F-4D97-AF65-F5344CB8AC3E}">
        <p14:creationId xmlns:p14="http://schemas.microsoft.com/office/powerpoint/2010/main" val="416707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Anställningsavtalet  - LAS</a:t>
            </a:r>
          </a:p>
        </p:txBody>
      </p:sp>
      <p:sp>
        <p:nvSpPr>
          <p:cNvPr id="6" name="Platshållare för innehåll 5"/>
          <p:cNvSpPr>
            <a:spLocks noGrp="1"/>
          </p:cNvSpPr>
          <p:nvPr>
            <p:ph idx="1"/>
          </p:nvPr>
        </p:nvSpPr>
        <p:spPr/>
        <p:txBody>
          <a:bodyPr/>
          <a:lstStyle/>
          <a:p>
            <a:r>
              <a:rPr lang="sv-SE" dirty="0"/>
              <a:t>LAS reglerar hur avtalet får formuleras bl.a. anställningsform och under vilka omständigheter det kan upphöra</a:t>
            </a:r>
          </a:p>
          <a:p>
            <a:r>
              <a:rPr lang="sv-SE" dirty="0"/>
              <a:t>Den som påstår (oftast arbetstagaren) att ett anställningsavtal har uppkommit ska bevisa detta bl.a. genom att arbetsgivaren uppträtt så att den arbetssökande har fog för att fatta det så att en anställning uppstått (arbetsåtagande, arbetsledning, kringarrangemang som kontor, verktyg, telefon, redskap mm)=konkludent anställningsavtal.</a:t>
            </a:r>
          </a:p>
          <a:p>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7</a:t>
            </a:fld>
            <a:endParaRPr lang="sv-SE" dirty="0"/>
          </a:p>
        </p:txBody>
      </p:sp>
    </p:spTree>
    <p:extLst>
      <p:ext uri="{BB962C8B-B14F-4D97-AF65-F5344CB8AC3E}">
        <p14:creationId xmlns:p14="http://schemas.microsoft.com/office/powerpoint/2010/main" val="2183405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51408" y="203440"/>
            <a:ext cx="8534400" cy="896144"/>
          </a:xfrm>
        </p:spPr>
        <p:txBody>
          <a:bodyPr>
            <a:normAutofit/>
          </a:bodyPr>
          <a:lstStyle/>
          <a:p>
            <a:r>
              <a:rPr lang="sv-SE" b="1" dirty="0"/>
              <a:t>4 § LAS,  </a:t>
            </a:r>
          </a:p>
        </p:txBody>
      </p:sp>
      <p:sp>
        <p:nvSpPr>
          <p:cNvPr id="6" name="Platshållare för innehåll 5"/>
          <p:cNvSpPr>
            <a:spLocks noGrp="1"/>
          </p:cNvSpPr>
          <p:nvPr>
            <p:ph idx="1"/>
          </p:nvPr>
        </p:nvSpPr>
        <p:spPr>
          <a:xfrm>
            <a:off x="301752" y="1196752"/>
            <a:ext cx="8503920" cy="5112568"/>
          </a:xfrm>
        </p:spPr>
        <p:txBody>
          <a:bodyPr>
            <a:normAutofit lnSpcReduction="10000"/>
          </a:bodyPr>
          <a:lstStyle/>
          <a:p>
            <a:r>
              <a:rPr lang="sv-SE" b="1" dirty="0"/>
              <a:t>Huvudregel: </a:t>
            </a:r>
            <a:br>
              <a:rPr lang="sv-SE" b="1" dirty="0"/>
            </a:br>
            <a:r>
              <a:rPr lang="sv-SE" b="1" dirty="0"/>
              <a:t>anställningar gäller tillsvidare(</a:t>
            </a:r>
            <a:r>
              <a:rPr lang="sv-SE" b="1" i="1" dirty="0"/>
              <a:t>presumtionsregel</a:t>
            </a:r>
            <a:r>
              <a:rPr lang="sv-SE" b="1" dirty="0"/>
              <a:t>)</a:t>
            </a:r>
          </a:p>
          <a:p>
            <a:r>
              <a:rPr lang="sv-SE" dirty="0"/>
              <a:t>Avtal om tidsbegränsade anställningar får ändå träffas exklusivt för de omständigheter som framgår av § 5 och § 6 i LAS</a:t>
            </a:r>
          </a:p>
          <a:p>
            <a:r>
              <a:rPr lang="sv-SE" dirty="0"/>
              <a:t>Anställningen kan avslutas både från arbetsgivaren och arbetstagaren sida efter viss uppsägningstid (§ 11)</a:t>
            </a:r>
          </a:p>
          <a:p>
            <a:r>
              <a:rPr lang="sv-SE" dirty="0"/>
              <a:t>§ 5 Avtal om tidsbegränsade anställningar är tillåtna för:</a:t>
            </a:r>
          </a:p>
          <a:p>
            <a:pPr>
              <a:buFontTx/>
              <a:buChar char="-"/>
            </a:pPr>
            <a:r>
              <a:rPr lang="sv-SE" dirty="0"/>
              <a:t>Allmän visstidsanställning (konverteras/övergår normalt till tillsvidareanställning efter 24 månaders ALVA under en 5 års period hos arbetsgivaren)</a:t>
            </a:r>
          </a:p>
          <a:p>
            <a:pPr>
              <a:buFontTx/>
              <a:buChar char="-"/>
            </a:pPr>
            <a:r>
              <a:rPr lang="sv-SE" dirty="0"/>
              <a:t>ALVA saknar det äkthetskrav som ställs på ett äkta vikariat</a:t>
            </a:r>
          </a:p>
          <a:p>
            <a:pPr>
              <a:buFontTx/>
              <a:buChar char="-"/>
            </a:pPr>
            <a:r>
              <a:rPr lang="sv-SE" dirty="0"/>
              <a:t>För vikariat (konverteras/övergår normalt till tillsvidareanställning efter 24 månaders vikariat under en 5 års ramperiod hos arbetsgivaren)</a:t>
            </a:r>
          </a:p>
          <a:p>
            <a:pPr>
              <a:buFontTx/>
              <a:buChar char="-"/>
            </a:pPr>
            <a:r>
              <a:rPr lang="sv-SE" dirty="0"/>
              <a:t>Säsongsanställning</a:t>
            </a:r>
          </a:p>
          <a:p>
            <a:pPr>
              <a:buFontTx/>
              <a:buChar char="-"/>
            </a:pPr>
            <a:r>
              <a:rPr lang="sv-SE" dirty="0"/>
              <a:t>Arbetstagare som fyllt 67 år (1/1 2020 68 år; 1/1 2013 69 år)</a:t>
            </a:r>
          </a:p>
          <a:p>
            <a:pPr>
              <a:buFontTx/>
              <a:buChar char="-"/>
            </a:pPr>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8</a:t>
            </a:fld>
            <a:endParaRPr lang="sv-SE" dirty="0"/>
          </a:p>
        </p:txBody>
      </p:sp>
    </p:spTree>
    <p:extLst>
      <p:ext uri="{BB962C8B-B14F-4D97-AF65-F5344CB8AC3E}">
        <p14:creationId xmlns:p14="http://schemas.microsoft.com/office/powerpoint/2010/main" val="3578009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LAS § 5 forts.</a:t>
            </a:r>
          </a:p>
        </p:txBody>
      </p:sp>
      <p:sp>
        <p:nvSpPr>
          <p:cNvPr id="6" name="Platshållare för innehåll 5"/>
          <p:cNvSpPr>
            <a:spLocks noGrp="1"/>
          </p:cNvSpPr>
          <p:nvPr>
            <p:ph idx="1"/>
          </p:nvPr>
        </p:nvSpPr>
        <p:spPr/>
        <p:txBody>
          <a:bodyPr>
            <a:normAutofit/>
          </a:bodyPr>
          <a:lstStyle/>
          <a:p>
            <a:pPr>
              <a:buFontTx/>
              <a:buChar char="-"/>
            </a:pPr>
            <a:r>
              <a:rPr lang="sv-SE" dirty="0"/>
              <a:t>Allmän visstidsanställning och vikariat gäller i huvudsak oberoende av varandra – dvs en arbetstagare kan ha flera tidsbegränsade anställningar av dessa anställningstyper hos arbetsgivaren under 4 år utan att anställningarna konverteras till tillsvidareanställning (24 månader som visstidsanställd och 24 månader som vikarie).</a:t>
            </a:r>
          </a:p>
          <a:p>
            <a:pPr>
              <a:buFontTx/>
              <a:buChar char="-"/>
            </a:pPr>
            <a:r>
              <a:rPr lang="sv-SE" dirty="0"/>
              <a:t>Nya regler för konvertering av anställningsform för ALVA vid  kedjor av visstidsanställningar har införts (LAS § 5a) i maj 2016 efter kritik från EU. </a:t>
            </a:r>
          </a:p>
          <a:p>
            <a:endParaRPr lang="sv-SE" dirty="0"/>
          </a:p>
        </p:txBody>
      </p:sp>
      <p:sp>
        <p:nvSpPr>
          <p:cNvPr id="3" name="Platshållare för datum 2"/>
          <p:cNvSpPr>
            <a:spLocks noGrp="1"/>
          </p:cNvSpPr>
          <p:nvPr>
            <p:ph type="dt" sz="half" idx="10"/>
          </p:nvPr>
        </p:nvSpPr>
        <p:spPr/>
        <p:txBody>
          <a:bodyPr/>
          <a:lstStyle/>
          <a:p>
            <a:fld id="{3C816589-62BD-44B5-A77F-E1BCEF2A925F}" type="datetime1">
              <a:rPr lang="sv-SE" smtClean="0"/>
              <a:t>2019-09-11</a:t>
            </a:fld>
            <a:endParaRPr lang="sv-SE" dirty="0"/>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906F061B-240F-4877-9B45-4C2EB5F8A1D4}" type="slidenum">
              <a:rPr lang="sv-SE" smtClean="0"/>
              <a:t>9</a:t>
            </a:fld>
            <a:endParaRPr lang="sv-SE" dirty="0"/>
          </a:p>
        </p:txBody>
      </p:sp>
    </p:spTree>
    <p:extLst>
      <p:ext uri="{BB962C8B-B14F-4D97-AF65-F5344CB8AC3E}">
        <p14:creationId xmlns:p14="http://schemas.microsoft.com/office/powerpoint/2010/main" val="506143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sett">
  <a:themeElements>
    <a:clrScheme name="Faset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EC2AC1123BD4E4EAD5D3F5B4ABCABCA" ma:contentTypeVersion="8" ma:contentTypeDescription="Skapa ett nytt dokument." ma:contentTypeScope="" ma:versionID="c41ca151f4123339a29747da88045695">
  <xsd:schema xmlns:xsd="http://www.w3.org/2001/XMLSchema" xmlns:xs="http://www.w3.org/2001/XMLSchema" xmlns:p="http://schemas.microsoft.com/office/2006/metadata/properties" xmlns:ns2="054efeae-adf5-4eef-9e7b-09797c2eef24" xmlns:ns3="744afde5-a735-4e93-ac19-5bebda2384c0" targetNamespace="http://schemas.microsoft.com/office/2006/metadata/properties" ma:root="true" ma:fieldsID="4c78932dbb34fc3f14588e9e1d26b086" ns2:_="" ns3:_="">
    <xsd:import namespace="054efeae-adf5-4eef-9e7b-09797c2eef24"/>
    <xsd:import namespace="744afde5-a735-4e93-ac19-5bebda2384c0"/>
    <xsd:element name="properties">
      <xsd:complexType>
        <xsd:sequence>
          <xsd:element name="documentManagement">
            <xsd:complexType>
              <xsd:all>
                <xsd:element ref="ns2:_lisam_Description" minOccurs="0"/>
                <xsd:element ref="ns3:_lisam_PublishedVersion"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4efeae-adf5-4eef-9e7b-09797c2eef24" elementFormDefault="qualified">
    <xsd:import namespace="http://schemas.microsoft.com/office/2006/documentManagement/types"/>
    <xsd:import namespace="http://schemas.microsoft.com/office/infopath/2007/PartnerControls"/>
    <xsd:element name="_lisam_Description" ma:index="8" nillable="true" ma:displayName="Beskrivning" ma:internalName="_lisam_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4afde5-a735-4e93-ac19-5bebda2384c0" elementFormDefault="qualified">
    <xsd:import namespace="http://schemas.microsoft.com/office/2006/documentManagement/types"/>
    <xsd:import namespace="http://schemas.microsoft.com/office/infopath/2007/PartnerControls"/>
    <xsd:element name="_lisam_PublishedVersion" ma:index="9" nillable="true" ma:displayName="Published Version" ma:internalName="_lisam_PublishedVersion">
      <xsd:simpleType>
        <xsd:restriction base="dms:Text"/>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lisam_Description xmlns="054efeae-adf5-4eef-9e7b-09797c2eef24" xsi:nil="true"/>
    <_lisam_PublishedVersion xmlns="744afde5-a735-4e93-ac19-5bebda2384c0">1.0</_lisam_PublishedVersion>
  </documentManagement>
</p:properties>
</file>

<file path=customXml/itemProps1.xml><?xml version="1.0" encoding="utf-8"?>
<ds:datastoreItem xmlns:ds="http://schemas.openxmlformats.org/officeDocument/2006/customXml" ds:itemID="{672455C5-E79F-4FFA-810C-0AC0C10A70F1}"/>
</file>

<file path=customXml/itemProps2.xml><?xml version="1.0" encoding="utf-8"?>
<ds:datastoreItem xmlns:ds="http://schemas.openxmlformats.org/officeDocument/2006/customXml" ds:itemID="{518F548A-1929-4A99-A333-42D5B46306C7}"/>
</file>

<file path=customXml/itemProps3.xml><?xml version="1.0" encoding="utf-8"?>
<ds:datastoreItem xmlns:ds="http://schemas.openxmlformats.org/officeDocument/2006/customXml" ds:itemID="{C56D56DA-9D5B-4470-A0F0-D4982F5A21A3}"/>
</file>

<file path=docProps/app.xml><?xml version="1.0" encoding="utf-8"?>
<Properties xmlns="http://schemas.openxmlformats.org/officeDocument/2006/extended-properties" xmlns:vt="http://schemas.openxmlformats.org/officeDocument/2006/docPropsVTypes">
  <Template>Facet</Template>
  <TotalTime>984</TotalTime>
  <Words>4450</Words>
  <Application>Microsoft Office PowerPoint</Application>
  <PresentationFormat>Bildspel på skärmen (4:3)</PresentationFormat>
  <Paragraphs>408</Paragraphs>
  <Slides>55</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55</vt:i4>
      </vt:variant>
    </vt:vector>
  </HeadingPairs>
  <TitlesOfParts>
    <vt:vector size="60" baseType="lpstr">
      <vt:lpstr>Arial</vt:lpstr>
      <vt:lpstr>Calibri</vt:lpstr>
      <vt:lpstr>Trebuchet MS</vt:lpstr>
      <vt:lpstr>Wingdings 3</vt:lpstr>
      <vt:lpstr>Fasett</vt:lpstr>
      <vt:lpstr>Lagen om anställningsskydd - LAS</vt:lpstr>
      <vt:lpstr>Lagen om anställningsskydd - LAS</vt:lpstr>
      <vt:lpstr>LAS § 1.</vt:lpstr>
      <vt:lpstr>Anställningsavtalet</vt:lpstr>
      <vt:lpstr>Anställningsavtalet enl. avtalslagen (1915:218)</vt:lpstr>
      <vt:lpstr>Avtal i avtalslagen</vt:lpstr>
      <vt:lpstr>Anställningsavtalet  - LAS</vt:lpstr>
      <vt:lpstr>4 § LAS,  </vt:lpstr>
      <vt:lpstr>LAS § 5 forts.</vt:lpstr>
      <vt:lpstr>LAS § 5a</vt:lpstr>
      <vt:lpstr>LAS § 5a forts…</vt:lpstr>
      <vt:lpstr>Metod för konvertering av ALVA till tillsvidareanställning enl. LAS § 5a</vt:lpstr>
      <vt:lpstr>LAS § 5a</vt:lpstr>
      <vt:lpstr>Vikariat</vt:lpstr>
      <vt:lpstr>”Äkta vikariat”</vt:lpstr>
      <vt:lpstr>Provanställning  LAS § 6</vt:lpstr>
      <vt:lpstr>Övergång av verksamhet LAS § 6b</vt:lpstr>
      <vt:lpstr>§ 6c. Information om anställningsavtalets villkor</vt:lpstr>
      <vt:lpstr>Anställningsavtalet forts. § 4</vt:lpstr>
      <vt:lpstr>§ 7 LAS - saklig grund</vt:lpstr>
      <vt:lpstr>Konkludent  avslut av anställning</vt:lpstr>
      <vt:lpstr>LAS § 7 andra stycket</vt:lpstr>
      <vt:lpstr>Las § 7 ”tvåmånadersregeln”</vt:lpstr>
      <vt:lpstr>Uppsägning 8-10 §§ LAS</vt:lpstr>
      <vt:lpstr>Uppsägningstider § 11 LAS</vt:lpstr>
      <vt:lpstr>§ 12 anställningsvillkor under uppsägningstiden</vt:lpstr>
      <vt:lpstr>§ 13 avräkning av ersättning till arbetsbefriad uppsagd</vt:lpstr>
      <vt:lpstr>§ 14</vt:lpstr>
      <vt:lpstr>§ 15 besked till visstidsanställd…</vt:lpstr>
      <vt:lpstr>§ 16 besked enl. § 15 ska vara skriftligt</vt:lpstr>
      <vt:lpstr>§ 18 Avskedande</vt:lpstr>
      <vt:lpstr>Avsked forts.</vt:lpstr>
      <vt:lpstr>§ 22 Turordning vid uppsägning</vt:lpstr>
      <vt:lpstr>Turordning forts.. och §§ 25-27 Företrädesrätt till återanställning</vt:lpstr>
      <vt:lpstr>§ 25a Deltidsanställds rätt till högre sysselsättningsgrad</vt:lpstr>
      <vt:lpstr>Förhandlingar, rätt till överläggning m.m.</vt:lpstr>
      <vt:lpstr>Förhandlingar forts.</vt:lpstr>
      <vt:lpstr>Förhandling forts..</vt:lpstr>
      <vt:lpstr>Rätt att kvarstå i anställningen till 67 år</vt:lpstr>
      <vt:lpstr>Tvister om giltighet av uppsägning</vt:lpstr>
      <vt:lpstr>Tvister om giltighet av avsked</vt:lpstr>
      <vt:lpstr>Tidsbegränsning av anställningsavtal i strid  mot § 4 första stycket (tillsvidareanställning)</vt:lpstr>
      <vt:lpstr>§ 38 Skadestånd</vt:lpstr>
      <vt:lpstr>Definitioner av olika skadestånd</vt:lpstr>
      <vt:lpstr>§ 39 Normerande skadestånd (prislista)</vt:lpstr>
      <vt:lpstr>§ 39</vt:lpstr>
      <vt:lpstr>§§ 40-42 Preskriptionstider</vt:lpstr>
      <vt:lpstr>§ 43 Rättegång </vt:lpstr>
      <vt:lpstr>Arbetstvister  lagen (1974:371) om rättegången i arbetstvister</vt:lpstr>
      <vt:lpstr>Tvist i arbetsdomstolen</vt:lpstr>
      <vt:lpstr>Arbetstvister i Tingsrätt, typ av talan</vt:lpstr>
      <vt:lpstr>Rättegångshinder (på yrkande av part)</vt:lpstr>
      <vt:lpstr>Överklagande till Arbetsdomstolen</vt:lpstr>
      <vt:lpstr>Skadestånd, rättegångskostnader</vt:lpstr>
      <vt:lpstr>Internationella arbetstvister -  vilken är behörig domstol</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Lagen om anställningsskydd - LAS</dc:title>
  <dc:creator>Pher Widén</dc:creator>
  <cp:lastModifiedBy>Pher Widen</cp:lastModifiedBy>
  <cp:revision>240</cp:revision>
  <dcterms:created xsi:type="dcterms:W3CDTF">2016-09-10T06:24:31Z</dcterms:created>
  <dcterms:modified xsi:type="dcterms:W3CDTF">2019-09-11T10:00:55Z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0x010100CEC2AC1123BD4E4EAD5D3F5B4ABCABCA</vt:lpwstr>
  </property>
</Properties>
</file>